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257" r:id="rId2"/>
    <p:sldId id="275" r:id="rId3"/>
    <p:sldId id="258" r:id="rId4"/>
    <p:sldId id="259" r:id="rId5"/>
    <p:sldId id="260" r:id="rId6"/>
    <p:sldId id="256" r:id="rId7"/>
    <p:sldId id="266" r:id="rId8"/>
    <p:sldId id="261" r:id="rId9"/>
    <p:sldId id="263" r:id="rId10"/>
    <p:sldId id="262" r:id="rId11"/>
    <p:sldId id="267" r:id="rId12"/>
    <p:sldId id="268" r:id="rId13"/>
    <p:sldId id="269" r:id="rId14"/>
    <p:sldId id="274" r:id="rId15"/>
    <p:sldId id="273" r:id="rId16"/>
    <p:sldId id="272" r:id="rId17"/>
    <p:sldId id="271" r:id="rId18"/>
    <p:sldId id="280" r:id="rId19"/>
    <p:sldId id="276" r:id="rId20"/>
    <p:sldId id="278" r:id="rId21"/>
    <p:sldId id="279" r:id="rId22"/>
    <p:sldId id="284" r:id="rId23"/>
    <p:sldId id="285" r:id="rId24"/>
    <p:sldId id="281" r:id="rId25"/>
    <p:sldId id="282" r:id="rId26"/>
    <p:sldId id="283" r:id="rId27"/>
    <p:sldId id="286" r:id="rId28"/>
    <p:sldId id="277" r:id="rId29"/>
    <p:sldId id="287" r:id="rId30"/>
    <p:sldId id="289" r:id="rId31"/>
    <p:sldId id="291" r:id="rId32"/>
    <p:sldId id="302" r:id="rId33"/>
    <p:sldId id="303" r:id="rId34"/>
    <p:sldId id="306" r:id="rId35"/>
    <p:sldId id="288" r:id="rId36"/>
    <p:sldId id="329" r:id="rId37"/>
    <p:sldId id="293" r:id="rId38"/>
    <p:sldId id="292" r:id="rId39"/>
    <p:sldId id="290" r:id="rId40"/>
    <p:sldId id="295" r:id="rId41"/>
    <p:sldId id="296" r:id="rId42"/>
    <p:sldId id="297" r:id="rId43"/>
    <p:sldId id="298" r:id="rId44"/>
    <p:sldId id="299" r:id="rId45"/>
    <p:sldId id="300" r:id="rId46"/>
    <p:sldId id="304" r:id="rId47"/>
    <p:sldId id="294" r:id="rId48"/>
    <p:sldId id="301" r:id="rId49"/>
    <p:sldId id="305" r:id="rId50"/>
    <p:sldId id="307" r:id="rId51"/>
    <p:sldId id="308" r:id="rId52"/>
    <p:sldId id="310" r:id="rId53"/>
    <p:sldId id="309" r:id="rId54"/>
    <p:sldId id="311" r:id="rId55"/>
    <p:sldId id="314" r:id="rId56"/>
    <p:sldId id="313" r:id="rId57"/>
    <p:sldId id="312" r:id="rId58"/>
    <p:sldId id="315" r:id="rId59"/>
    <p:sldId id="317" r:id="rId60"/>
    <p:sldId id="316" r:id="rId61"/>
    <p:sldId id="318" r:id="rId62"/>
    <p:sldId id="319" r:id="rId63"/>
    <p:sldId id="320" r:id="rId64"/>
    <p:sldId id="321" r:id="rId65"/>
    <p:sldId id="324" r:id="rId66"/>
    <p:sldId id="327" r:id="rId67"/>
    <p:sldId id="326" r:id="rId68"/>
    <p:sldId id="325" r:id="rId69"/>
    <p:sldId id="330" r:id="rId70"/>
    <p:sldId id="322" r:id="rId7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0H60CzORxurxWc6VeMwh/w==" hashData="Dv6ji/GX4ZtT8Oo4lVGVvuywVW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DD23A8"/>
    <a:srgbClr val="FF0000"/>
    <a:srgbClr val="FFFF00"/>
    <a:srgbClr val="92D050"/>
    <a:srgbClr val="FFFFFF"/>
    <a:srgbClr val="385D8A"/>
    <a:srgbClr val="7030A0"/>
    <a:srgbClr val="FCD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3011" autoAdjust="0"/>
  </p:normalViewPr>
  <p:slideViewPr>
    <p:cSldViewPr>
      <p:cViewPr varScale="1">
        <p:scale>
          <a:sx n="64" d="100"/>
          <a:sy n="64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5-16T14:32:12.216"/>
    </inkml:context>
    <inkml:brush xml:id="br0">
      <inkml:brushProperty name="width" value="0.05292" units="cm"/>
      <inkml:brushProperty name="height" value="0.05292" units="cm"/>
      <inkml:brushProperty name="color" value="#FFFF00"/>
    </inkml:brush>
  </inkml:definitions>
  <inkml:trace contextRef="#ctx0" brushRef="#br0">12055 15180,'25'-24,"0"24,-25-25,25 0,24 0,1 25,-25-25,24 1,1-1,-25 25,0 0,-25-25,24 25,1 0,0 0,0 0,-25 25,25-25,-25 25,25-1,-25 1,24-25,-24 25,0 0,0 0,0 24,0 1,0-25,-24 49,-1-24,25-25,-25 24,0 26,0-26,25 1,-49-25,24-1,0 1,0 0,-24 0,49 0,-50-1,25 1,-24-25,-1 25,25 0,0-25,1 0,24 25,49-25,1 0,-1-25,-24 25,50 0,-51 0,1 0,0 0,0 0,0 0,-1 0,1 0,0 25,0-25,0 0,0 24,-1-24,1 0,-25 25,25-25</inkml:trace>
  <inkml:trace contextRef="#ctx0" brushRef="#br0" timeOffset="1840.266">9550 15156,'0'0,"0"-25,0 0,25 25,-25-25,25 25,-25-25,25 25,-25-24,24-1,1 25,-25-25,25 25,25-25,-26 0,1 25,0 0,0 0,0 0,-1 0,1 0,-25 25,0 0,25-25,-25 25,0 0,0-1,0 26,0 0,-25-26,25 26,-49 0,-1-1,25-24,0 0,1-25,24 25,49-25,26 0,-26 0,1 0,-25 0,-1 25,26-25,-50 24,25-24,0 25,-25 0,24-25,1 50,0-26,-25 1,25 25,0-50,-25 25,0 24,0 1,0-25,0-1,0 26,-25-50,25 25,-25-25,25 25,-25-1,0-24,1 25,-1-25,-25 25,25-25,1 25,-26-25,25 0,0 0,1 0,-1-25,0 25,0-25,0 25,1-25,-26 1,25-1,0 0,1 0,24 0,0 1</inkml:trace>
  <inkml:trace contextRef="#ctx0" brushRef="#br0" timeOffset="3502.4963">7268 15032,'0'49,"-25"-49,25 25,-24 0,24 0,-25-1,0 1,0 0,25 0,-25 0,25-1,-25 1,1-25,24 25,0 0,0 0,0 0,0-1,0 1,0 0,0 0,24-25,1 25,0-1,0-24,0 25,24-25,-24 25,0-25,25 0,-1 0,-49 25,25-25,0 0,24 25,-24-25,25 0,-1 0,-24 0,0 0,0 0,0 0,-1 0,1 0,0 0,0 0</inkml:trace>
  <inkml:trace contextRef="#ctx0" brushRef="#br0" timeOffset="4173.5642">7566 15478,'-25'0,"0"25,25 0,0 0,-25 24,25-24,0 25,-24-1,24-24,0 0,-25 0,25-1,0 1,0 0,-25-25,25 25,0 0,0-1</inkml:trace>
  <inkml:trace contextRef="#ctx0" brushRef="#br0" timeOffset="15940.0246">14908 15304,'0'-24,"0"-1,25 0,0 0,-25 0,24 25,-24-24,0-1,0 0,25 25,-25-25,25 0,-25 1,0-1,0 50,0-1,0 26,0-25,0 0,-25 24,25-24,0 0,0 0,-25-1,25 26,0-25,0 0,0 0,0-1,0 1,0 0,-24-25,24 25,0 0,0-1,0 1,0 0,0 0,0 0,0-1,0 1,0 0,0 0,0 0,0-1,24 1,-24 0,0 0,25-25,-25 25,0-1,25-24,-25 25,0 0,0-50</inkml:trace>
  <inkml:trace contextRef="#ctx0" brushRef="#br0" timeOffset="17056.1826">14710 16123,'24'0,"1"-25,0 25,0 0,24-25,1 25,-25 0,24 0,1-24,-25 24,0 0,-1 0,1 0,-25-25,25 25,0 0,0 0,-1 0,1 0</inkml:trace>
  <inkml:trace contextRef="#ctx0" brushRef="#br0" timeOffset="30511.8752">16495 14808,'0'-24,"0"-1,0 0,0 0,0 50,0 0,0 0,0-1,0 1,0 0,0 0,0 0,0-1,0 1,0 0,0 0,0 0,0-1,0 1,0 0,0 0,25 0,-25-1,25-24,-25 25,0 0,0 0,0 0,25-1,-25 1,0 0,0 0,0 0,0 0,0-1,0 1,0 0,0 0,0 0,0-1,0 1,25-25,-25 25,0 0,0 0,0-1</inkml:trace>
  <inkml:trace contextRef="#ctx0" brushRef="#br0" timeOffset="32417.1176">16471 15850,'0'-25,"24"25,1-24,0 24,-25-25,25 25,0 0,-1-25,1 25,0-25,0 25,0 0,0 0,-1 0</inkml:trace>
  <inkml:trace contextRef="#ctx0" brushRef="#br0" timeOffset="35621.5469">17314 14263,'0'-25,"0"0,0 0,0 0,25 25,-25-24,25 24,-25-25,0 0,24 25,-24-25,25 25,0 0,0 0,0 0,-1 0,-24 25,25-25,-25 25,25-25,-25 25,25-1,-25 1,0 0,25-25,-25 25,0 0,0-1,0 1,0 0,0 0,0 0,0 0,0-1,0 1,0 0,0 0,-25-25,25 25,0-1,-25-24,25 25,-25 0,25 0,-25 0,25-1,-24 1,24 0,-25-25,25 25,-25-25,25 25,0-1,-25 1,25 0,0 0,-25 0,25-1,0 1,0 0,0 0,-24 0,24-1,0 1,0 0,-25-25,50 0,-1 0,1 0,0 0,0 0,0 0,-1 0,1 0,0 0,-25-25,25 25,0 0,-1 0,1 0,0 0,0 0,0 0</inkml:trace>
  <inkml:trace contextRef="#ctx0" brushRef="#br0" timeOffset="38006.8731">18157 13345,'0'-25,"0"0,0 1,25-1,0 0,0 0,0 0,-25 0,24 25,1 0,-25-24,25 24,0 24,-25 1,0 0,25-25,-25 25,0 0,0 0,0-1,0 1,0 0,0 0,0 24,0-24,0 0,-25 0,25 0,-25-1,0 1,25 25,-25-50,25 25,-24-25,24 24,-25-24,0 25,25 0,-25-25,50 0,0 0,0 25,-1-25,1 0,0 25,0-1,-25 1,25-25,-25 25,24 0,-24 0,25-1,0-24,-25 25,0 0,0 0,0 0,0-1,0 1,0 0,0 0,-25-25,25 25,-25-25,1 24,-1-24,25 25,-25-25,0 0,25 25,-25-25,1 0,-1 0,0 0,0 0,0 0</inkml:trace>
  <inkml:trace contextRef="#ctx0" brushRef="#br0" timeOffset="39902.0963">19150 12601,'0'25,"0"-1,0 26,0 0,-25-26,25 26,-25 24,25-49,-25 25,25-1,0 1,0 0,0-26,0 26,-25 0,1-1,24-24,0 0,0 0,0 0,-25-25,25 24,0 1,0 0,-25-25,25 25,0 0,-25-25,50 0,0 0,0 0,24-25,1 0,-25 0,24 0,-24 1,-25-1,25 25,0 0,-1 0,1-25,0 25,0 0,0 0,-25-25,24 25,1 0,0 0,0-25,-25 1,25 24</inkml:trace>
  <inkml:trace contextRef="#ctx0" brushRef="#br0" timeOffset="40830.1903">19274 13271,'0'-25,"0"50,0-1,0 1,0 0,0 0,0 0,0-1,0 1,0 0,0 0,-25-25,25 25</inkml:trace>
  <inkml:trace contextRef="#ctx0" brushRef="#br0" timeOffset="44867.7728">14660 12601,'-25'0,"25"-25,0 0,0 0,0 1,25 24,0-25,-25 0,25 25,-1-25,1 0,0 25,0 0,0 0,-1 0,1 0,0 0,0 0,0 0,-1 25,1-25,-25 25,25 0,-25 0,25-25,0 0,-25 24,0 1,0 0,0 0,24-25,-24 25,0 24,0-24,0 25,0-26,0 1,-24 0,-1 0,0 0,25-1,-25 1,0 0,1-25,24 25,-25-25,25 25,-25-1,25 1,-25-25,0 0,25 25,-24-25,-1 25,25 0,-25-1,0-24,0 25,1-25,24 25,-25-25,25 25,-25-25,25 25,25-25,49 0,-24 25,-1-25,-24 24,25-24,-1 0,-24 0,0 0,0 0,0 0,-1 0,1 0,0 0,0 0,0 0,-1 0,1 0,0 0</inkml:trace>
  <inkml:trace contextRef="#ctx0" brushRef="#br0" timeOffset="47077.0292">14561 10195,'0'-25,"-25"25,25-25,0 0,0 1,0-1,25 25,0-25,-1 0,1 0,-25 0,25 25,0-24,0 24,-25-25,24 25,1 0,0 0,25 0,-1 0,-49 25,25-25,0 24,0-24,-1 25,-24 0,25-25,0 25,-25 0,25-25,-25 25,0-1,0 1,0 0,0 0,0 0,-25-25,0 24,0 1,1 0,24 0,-25-25,0 0,25 25,50-1,-1 1,1 0,-1 0,-49 0,25-25,0 0,0 24,0 1,-1 0,-24 0,25-25,0 25,0-1,-25 1,25 0,-25 0,0 0,0-1,0 1,-25 0,-25 0,1 0,49-1,-25-24,0 25,0-25,0 25,1-25,-1 0,0 0,0 25,0-25,1 0,-1 0,0 0,0 0,0 0,1 0,-1 0,0 0,0 0,0 0,25-25</inkml:trace>
  <inkml:trace contextRef="#ctx0" brushRef="#br0" timeOffset="48761.242">14586 7739,'0'25,"0"0,0-1,0 26,0-25,-25-25,0 49,25-24,-25 25,0-25,25 0,0-1,0 1,0 0,0 0,-25-25,25 25,0-1,0 1,0 0,25-25,0 25,0 0,-25-1,25-24,24 0,-24 0,25 0,-1 0,-24 0,0 0,0 0,0 0,-1 0,1 0,0 0,0 0,0 0,-1 0,1 0,0 0,0 0,0 25,-1-25,26 0,-25 25,0-25,-1 0,1 0,0 0</inkml:trace>
  <inkml:trace contextRef="#ctx0" brushRef="#br0" timeOffset="49687.3559">14858 8062,'0'49,"0"-24,0 25,0-26,25 26,0-25,-25 0,0-1,0 1,0 0,0 0,0 0,0-1,25-24,-25 25,0 0,0 0,0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5-16T14:54:56.679"/>
    </inkml:context>
    <inkml:brush xml:id="br0">
      <inkml:brushProperty name="width" value="0.05292" units="cm"/>
      <inkml:brushProperty name="height" value="0.05292" units="cm"/>
      <inkml:brushProperty name="color" value="#FFFF00"/>
    </inkml:brush>
  </inkml:definitions>
  <inkml:trace contextRef="#ctx0" brushRef="#br0">19919 9723,'24'0,"1"0,0-24,-25-1,25 0,0 25,-25-25,24 0,-24 1,25-1,0 0,-25 0,0 0,25 1,-25-1,25 0,-25 0,0 0,0 1,24 24,-24-25,0 0,0 50,0 0,0-1,-24 1,24 0,0 0,-25 24,25-24,0 0,0 0,0 0,0-1,0 1,0 0,0 0,0 0,0-1,0 1,0 0,0 0,0 0,0-1,0 1,0 0,0 0,0 0,0-1,0 1,0 0,0 0,-25 0,25 0,0-1,0 1,0 0,-25-25,25 25,0 0</inkml:trace>
  <inkml:trace contextRef="#ctx0" brushRef="#br0" timeOffset="1046.2091">19844 10294,'0'0,"25"0,0 0,0 0,-1 0,1 0,0 0,0 0,24 0,-24 0,0 0,0 0,0 0,-1 0,26 25,-25-25,0 0,-1 0,1 0,0 0,0 0</inkml:trace>
  <inkml:trace contextRef="#ctx0" brushRef="#br0" timeOffset="2699.4124">19894 11881,'0'-24,"0"-1,0 0,0 0,0 0,25 1,-1-26,-24 25,25 25,0-49,0-1,0 50,-1-25,1 0,0 1,0-1,0 25,-1 0,1 0,-25 25,25-1,0 1,-25 0,25 0,-1 0,-24-1,0 1,0 0,0 0,-24 24,-1-24,0 50,-25-26,50 1,-49-1,24 26,-25-26,26-24,-1 0,0 0,25 25,-25-50,25 24,-25-24,1 25,24 0,0 0,-25-25,25 25,-25-25,75 0,-26 0,26-25,0 25,-1 0,-49-25,25 0,49 25,-49 0,0 0,0 0,0-25,24 25,-24 0,0 0,0 0,-1 0,1 0,0 0,0 25</inkml:trace>
  <inkml:trace contextRef="#ctx0" brushRef="#br0" timeOffset="5013.6834">19844 14114,'0'0,"0"-25,25 25,-25-25,0 0,25 1,0-1,-1 25,-24-25,25 25,-25-25,50 0,-25 25,-1-24,26-1,-25 25,0 0,-1 0,1 0,0 0,0 0,0 0,-1 49,1 1,0-25,0 24,-25-24,0 25,0-1,0 1,0-25,0 0,-25-1,25 1,-25 0,0-25,25 25,-24-25,24 25,-25-25,25 25,-25-1,0-24,25 25,25-25,0 0,24 0,-24 0,0 0,0 0,0 0,-1 25,1-25,-25 25,25 0,0-1,-25 1,25-25,-25 25,0 0,0 0,0-1,-25 1,25 0,-25 0,25 0,-25-25,25 24,-25-24,1 0,-26 0,25 25,0-25,-24 0,24 0,0 0,0 0,1 0,-1 0,0 0,0-25,0 1,1-1,-1 25,0 0,0 0,0 0,1 0,24-25,-25 25,0 0,0 0,0 0</inkml:trace>
  <inkml:trace contextRef="#ctx0" brushRef="#br0" timeOffset="6907.8874">20117 16222,'-25'0,"25"25,-25 0,25 0,-24-1,-1-24,25 25,-25-25,25 25,-25 0,0 0,1-25,24 25,-25-1,0 1,0-25,25 25,-25 0,25 0,-25-25,1 24,24 1,0 0,-25-25,25 25,0 0,0-1,0 1,0 0,0 0,25-25,-1 25,-24-1,25-24,0 25,0-25,0 0,49 25,-49 0,25-25,-1 25,1-25,-1 24,-24 1,0-25,25 0,-26 25,1 0,0-25,0 0,0 25,-1-25,1 0,0 0,0 0,0 0,-1 0,1 0,0 0,25 0,-26 0,1 0,0 0</inkml:trace>
  <inkml:trace contextRef="#ctx0" brushRef="#br0" timeOffset="7728.0429">20340 16694,'0'24,"-25"-24,25 25,0 0,-24 0,-1 24,25-24,-25 0,25 25,-25 24,25-49,0 24,-25 1,25 0,0-26,0 26,0-25,0 0,0-1,0 1,0 0,0 0,0 0,0-1,0 1</inkml:trace>
  <inkml:trace contextRef="#ctx0" brushRef="#br0" timeOffset="13927.8533">21729 9128,'0'-25,"0"1,0-1,0 0,0 0,0 0,25 25,-25-25,0 1,0-1,0 0,0 0,0 0,0 1,0-1,0 0,0 0,0 0,0 50,0 0,0 0,0 0,0-1,0 1,25 0,-25 0,0 0,25-1,-25 1,0 0,0 0,0 0,0 0,0-1,0 1,0 0,0 0,0 0,0-1,0 1,0 0,0 0,0 0,0-1,0 1,0 0,-25 0,25 0,0-1,0 1,-25 0,25 0,0 0,0-1,-25-24,25 25,0 0,0 0,0 0,0-1,0 1,-25-25</inkml:trace>
  <inkml:trace contextRef="#ctx0" brushRef="#br0" timeOffset="15083.9378">21680 9823,'24'0,"1"-25,0 0,0 25,-25-25,25 25,-25-25,24 25,1 0,0-24,0-1</inkml:trace>
  <inkml:trace contextRef="#ctx0" brushRef="#br0" timeOffset="19245.4634">22374 8334,'0'-24,"0"-1,0 0,0 0,0 0,0 1,0-1,25 0,0 25,-25-25,25 25,-25-25,0 1,24 24,1 0,-25-25,25 25,0 0,0 0,-1 25,1-1,-25 1,25-25,-25 25,0 0,25 0,-25-1,0 1,0 0,0 0,0 0,0-1,0 1,0 0,0 0,0 0,0-1,0 1,-25 0,25 0,0 0,-25-1,0 1,25 0,0 0,-24-25,24 25,-25-1,0 1,0 0,0 0,25 0,-24-25,24 24,0 1,-25-25,0 25,25 0,-25 0,50-25,0 0,0 24,-1-24,1 0,0 0,0 0,0 0,-1 0,1 0,0 0,0 0,0 0,-1 0,1 0,-25-24,25 24,0 0,0 0,-25-25,24 25,1 0,-25-25</inkml:trace>
  <inkml:trace contextRef="#ctx0" brushRef="#br0" timeOffset="21859.8286">23342 7342,'0'-25,"0"1,0-1,0 0,0 0,24 25,1-25,-25 1,25 24,-25-25,25 25,-25-25,25 25,-1 0,1 25,-25 0,0-1,25-24,-25 25,0 0,0 0,0 0,0-1,25-24,-25 25,0 0,0 0,0 0,0-1,0 1,0 0,-25-25,25 25,-25 0,25-1,-25 1,1 0,-1-25,25 25,-25-25,25 25,25-25,0 0,-1 0,-24 24,25 1,-25 0,25-25,-25 25,25-25,0 25,-25-1,24 1,-24 0,25-25,-25 25,0 0,25-25,-25 24,0 1,0 0,0 0,0 0,0 0,0-1,0 1,-25 0,0 0,1 0,-1-1,0 1,0-25,25 25,-25-25,1 0,-1 0,0 0,0 0,0 0,1 0,-1 0</inkml:trace>
  <inkml:trace contextRef="#ctx0" brushRef="#br0" timeOffset="23739.076">24235 6548,'0'25,"0"0,0 0,0 24,0-24,0 25,-25-25,25 24,0-24,0 0,-25 25,25-1,0-24,-25 0,25 49,-25-49,25 0,0 0,0 24,-24-49,24 25,0 0,0 0,0-1,0 1,0 0,0 0,0 0,24-25,1 0,0 0,-25-25,25 0,0 25,-1-25,1 25,0-25,0 25,0 0,-25-24,24 24,-24-25,25 25,0 0,-25-25,25 25</inkml:trace>
  <inkml:trace contextRef="#ctx0" brushRef="#br0" timeOffset="24789.1886">24334 7119,'0'25,"0"0,0-1,0 1,0 0,0 0,0 0,25-1,-25 1,0 0,0 25,0-26,0 1,24 0,-24 0,0 0,0-1,25 1,0-25,-25 25,0 0</inkml:trace>
  <inkml:trace contextRef="#ctx0" brushRef="#br0" timeOffset="29195.7197">17289 9451,'0'0,"25"-25,-25 0,25 25,-25-25,25 0,-1 1,1-1,0 0,25 25,-26-25,1 0,25 1,-1 24,-24 0,0 0,0 0,0 0,0 0,-1 0,1 24,0 1,0-25,-25 25,25-25,-25 25,0 0,0-1,0 1,0 25,0-1,0 1,0 0,-25-1,25 1,-25-1,0-24,-24 50,-1-26,-25 1,26-1,-1 1,-24 0,24 24,1-49,-1 49,0-49,26 0,-1-25,25 25,-25 0,0-25,25 24,25-24,25-24,-26 24,26 0,0-25,24 25,-24-25,-1 25,1-25,-1 25,1-25,25 25,-26-24,1 24,-25 0,-1 0,1 0,0 0,0 0,0 0</inkml:trace>
  <inkml:trace contextRef="#ctx0" brushRef="#br0" timeOffset="31077.0328">14586 9426,'0'0,"24"-25,1 25,-25-25,25 25,0-25,0 1,-1 24,-24-25,25 25,0 0,0 0,0 0,-1 0,1 0,0 0,-25 25,25-1,-25 1,25 0,-25 0,0 0,0-1,0 1,0 0,-25 0,25 0,-25-25,0 24,0 1,25 0,-24-25,24 25,0 0,-25-25,0 24,50-24,24 0,-24 0,25 0,-1 0,1 0,24 0,-49 0,25 0,-25 25,-1 0,1-25,-25 25,25-25,0 25,0-1,-25 1,24-25,-24 25,25 0,0-25,-25 25,0-1,0 1,0 0,0 0,0 0,0 0,-25-1,0 1,-24 0,-1 0,1 0,-1-1,0-24,26 25,-1-25,0 25,0-25,25 25,-25-25,1 0,-26 0,25 0,-24 0,-1 0,25 0,0 0,1 0,-1 0,0 0,0 0,0-50</inkml:trace>
  <inkml:trace contextRef="#ctx0" brushRef="#br0" timeOffset="32472.1346">12502 9351,'-25'0,"0"50,25-25,-25 49,1 1,-1-26,25 1,-25 24,0-24,0 24,25 1,-24-51,-1 1,25 25,-25-50,25 25,0 0,-25-25,25 24,25-24,49 0,-24 0,24 0,1 25,-1-25,1 25,-1 0,-24-25,-1 0,1 25,-25-25,0 0,-1 0,1 0,0 0,0 0,0 0</inkml:trace>
  <inkml:trace contextRef="#ctx0" brushRef="#br0" timeOffset="33136.2548">12824 9872,'0'25,"0"25,-24 24,-1-24,0-1,25 1,-25 0,0 24,25-24,-24-1,-1 1,0-1,25 1,-25-25,25 0,0-1,0 1,-25-25,25 25,0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4F453-3B72-4999-A95A-A634EBF70B26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3A5D1-F495-4E48-BA52-F6F761608A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0851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45A0B627-8838-4710-9ABE-CB5E9A628D9F}" type="slidenum">
              <a:rPr lang="tr-TR" smtClean="0"/>
              <a:pPr eaLnBrk="1" hangingPunct="1"/>
              <a:t>24</a:t>
            </a:fld>
            <a:endParaRPr lang="tr-TR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tr-TR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CF29B-B67C-4844-8AA9-21ED3C6838B8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6A66A-0664-44F3-AC42-5240A8AABF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4165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CF29B-B67C-4844-8AA9-21ED3C6838B8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6A66A-0664-44F3-AC42-5240A8AABF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6425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CF29B-B67C-4844-8AA9-21ED3C6838B8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6A66A-0664-44F3-AC42-5240A8AABF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698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CF29B-B67C-4844-8AA9-21ED3C6838B8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6A66A-0664-44F3-AC42-5240A8AABF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7167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CF29B-B67C-4844-8AA9-21ED3C6838B8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6A66A-0664-44F3-AC42-5240A8AABF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2079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CF29B-B67C-4844-8AA9-21ED3C6838B8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6A66A-0664-44F3-AC42-5240A8AABF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2834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CF29B-B67C-4844-8AA9-21ED3C6838B8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6A66A-0664-44F3-AC42-5240A8AABF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5234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CF29B-B67C-4844-8AA9-21ED3C6838B8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6A66A-0664-44F3-AC42-5240A8AABF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726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CF29B-B67C-4844-8AA9-21ED3C6838B8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6A66A-0664-44F3-AC42-5240A8AABF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3581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CF29B-B67C-4844-8AA9-21ED3C6838B8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6A66A-0664-44F3-AC42-5240A8AABF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1834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CF29B-B67C-4844-8AA9-21ED3C6838B8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6A66A-0664-44F3-AC42-5240A8AABF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630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CF29B-B67C-4844-8AA9-21ED3C6838B8}" type="datetimeFigureOut">
              <a:rPr lang="tr-TR" smtClean="0"/>
              <a:t>22.5.2013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6A66A-0664-44F3-AC42-5240A8AABF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4236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6.bin"/><Relationship Id="rId4" Type="http://schemas.openxmlformats.org/officeDocument/2006/relationships/hyperlink" Target="mailto:omeraskerden@hotmail.com.tr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7.bin"/><Relationship Id="rId4" Type="http://schemas.openxmlformats.org/officeDocument/2006/relationships/hyperlink" Target="mailto:omeraskerden@hotmail.com.tr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png"/><Relationship Id="rId5" Type="http://schemas.openxmlformats.org/officeDocument/2006/relationships/image" Target="../media/image17.wmf"/><Relationship Id="rId4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hyperlink" Target="mailto:omeraskerden@hotmail.com.tr" TargetMode="Externa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oleObject" Target="../embeddings/oleObject17.bin"/><Relationship Id="rId3" Type="http://schemas.openxmlformats.org/officeDocument/2006/relationships/image" Target="../media/image28.png"/><Relationship Id="rId7" Type="http://schemas.openxmlformats.org/officeDocument/2006/relationships/hyperlink" Target="mailto:omeraskerden@hotmail.com.tr" TargetMode="External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4.bin"/><Relationship Id="rId4" Type="http://schemas.openxmlformats.org/officeDocument/2006/relationships/image" Target="../media/image29.png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1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1.png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30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3.png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3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5.png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34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7.png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36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48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8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7.emf"/><Relationship Id="rId4" Type="http://schemas.openxmlformats.org/officeDocument/2006/relationships/customXml" Target="../ink/ink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9.emf"/><Relationship Id="rId4" Type="http://schemas.openxmlformats.org/officeDocument/2006/relationships/customXml" Target="../ink/ink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CDF03BA-8549-4DDA-A71F-A4AEA1BA2D9B}" type="slidenum">
              <a:rPr lang="tr-TR" smtClean="0"/>
              <a:pPr eaLnBrk="1" hangingPunct="1"/>
              <a:t>1</a:t>
            </a:fld>
            <a:endParaRPr lang="tr-TR" smtClean="0"/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230820" y="260648"/>
            <a:ext cx="8653785" cy="2448272"/>
          </a:xfrm>
          <a:prstGeom prst="wedgeRectCallout">
            <a:avLst>
              <a:gd name="adj1" fmla="val -25463"/>
              <a:gd name="adj2" fmla="val 34542"/>
            </a:avLst>
          </a:prstGeom>
          <a:solidFill>
            <a:srgbClr val="FFCCFF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5400" b="1" dirty="0">
                <a:solidFill>
                  <a:srgbClr val="FF0000"/>
                </a:solidFill>
              </a:rPr>
              <a:t>KÜP </a:t>
            </a:r>
            <a:r>
              <a:rPr lang="tr-TR" sz="5400" b="1" dirty="0" smtClean="0">
                <a:solidFill>
                  <a:srgbClr val="FF0000"/>
                </a:solidFill>
              </a:rPr>
              <a:t>PRİZMA,</a:t>
            </a:r>
          </a:p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DİKDÖRTGENLER PRİZMASI,</a:t>
            </a:r>
          </a:p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KARE PRİZMA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138113" y="4191000"/>
            <a:ext cx="8839200" cy="2438400"/>
          </a:xfrm>
          <a:prstGeom prst="wedgeRectCallout">
            <a:avLst>
              <a:gd name="adj1" fmla="val -5042"/>
              <a:gd name="adj2" fmla="val -11236"/>
            </a:avLst>
          </a:prstGeom>
          <a:solidFill>
            <a:srgbClr val="FFCCFF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0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600" b="1" dirty="0" smtClean="0">
                <a:solidFill>
                  <a:srgbClr val="FF0000"/>
                </a:solidFill>
              </a:rPr>
              <a:t>PİRİ MEHMET PAŞA ORTAOKULU </a:t>
            </a:r>
            <a:endParaRPr lang="tr-TR" sz="3600" b="1" dirty="0">
              <a:solidFill>
                <a:srgbClr val="FF0000"/>
              </a:solidFill>
            </a:endParaRPr>
          </a:p>
          <a:p>
            <a:r>
              <a:rPr lang="tr-TR" sz="3200" b="1" dirty="0">
                <a:solidFill>
                  <a:srgbClr val="FF0000"/>
                </a:solidFill>
              </a:rPr>
              <a:t>UZMAN </a:t>
            </a:r>
            <a:r>
              <a:rPr lang="tr-TR" sz="3200" b="1" dirty="0" smtClean="0">
                <a:solidFill>
                  <a:srgbClr val="FF0000"/>
                </a:solidFill>
              </a:rPr>
              <a:t>İLKÖĞRETİM MATEMATİK </a:t>
            </a:r>
            <a:r>
              <a:rPr lang="tr-TR" sz="3200" b="1" dirty="0">
                <a:solidFill>
                  <a:srgbClr val="FF0000"/>
                </a:solidFill>
              </a:rPr>
              <a:t>ÖĞRETMENİ</a:t>
            </a:r>
          </a:p>
          <a:p>
            <a:pPr algn="r"/>
            <a:r>
              <a:rPr lang="tr-TR" sz="3600" b="1" dirty="0">
                <a:solidFill>
                  <a:srgbClr val="FF0000"/>
                </a:solidFill>
              </a:rPr>
              <a:t> 	</a:t>
            </a:r>
            <a:r>
              <a:rPr lang="tr-TR" sz="32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  <a:p>
            <a:pPr algn="ctr"/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45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85" name="Rectangle 2"/>
          <p:cNvSpPr>
            <a:spLocks noChangeArrowheads="1"/>
          </p:cNvSpPr>
          <p:nvPr/>
        </p:nvSpPr>
        <p:spPr bwMode="auto">
          <a:xfrm>
            <a:off x="142214" y="116632"/>
            <a:ext cx="8800845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ÖRNEK-2 :</a:t>
            </a:r>
            <a:r>
              <a:rPr lang="tr-TR" altLang="zh-CN" sz="2000" b="1" dirty="0"/>
              <a:t>Aşağıdaki küp prizmanın ayrıt uzunluğu (Kenar uzunluğu) </a:t>
            </a:r>
            <a:r>
              <a:rPr lang="tr-TR" altLang="zh-CN" sz="2000" b="1" dirty="0" smtClean="0"/>
              <a:t>6 cm’dir</a:t>
            </a:r>
            <a:r>
              <a:rPr lang="tr-TR" altLang="zh-CN" sz="2000" b="1" dirty="0"/>
              <a:t>. Hacmi kaç birim küptür?   	</a:t>
            </a:r>
            <a:endParaRPr lang="tr-TR" altLang="zh-CN" sz="2000" b="1" dirty="0" smtClean="0"/>
          </a:p>
          <a:p>
            <a:endParaRPr lang="tr-TR" altLang="zh-CN" sz="2000" b="1" dirty="0" smtClean="0"/>
          </a:p>
          <a:p>
            <a:r>
              <a:rPr lang="tr-TR" altLang="zh-CN" sz="2000" b="1" dirty="0" smtClean="0"/>
              <a:t>	A) 108    	  	B) 268       	C) 284         	D) 216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 </a:t>
            </a:r>
            <a:endParaRPr lang="tr-TR" altLang="zh-CN" sz="2000" b="1" dirty="0"/>
          </a:p>
        </p:txBody>
      </p:sp>
      <p:pic>
        <p:nvPicPr>
          <p:cNvPr id="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3903862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Metin kutusu 4101"/>
          <p:cNvSpPr txBox="1"/>
          <p:nvPr/>
        </p:nvSpPr>
        <p:spPr>
          <a:xfrm>
            <a:off x="4299398" y="3210207"/>
            <a:ext cx="11512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/>
              <a:t>h</a:t>
            </a:r>
            <a:r>
              <a:rPr lang="tr-TR" sz="2000" b="1" dirty="0" smtClean="0"/>
              <a:t>=a=6cm</a:t>
            </a:r>
            <a:endParaRPr lang="tr-TR" sz="2000" b="1" dirty="0"/>
          </a:p>
        </p:txBody>
      </p:sp>
      <p:sp>
        <p:nvSpPr>
          <p:cNvPr id="91" name="Metin kutusu 90"/>
          <p:cNvSpPr txBox="1"/>
          <p:nvPr/>
        </p:nvSpPr>
        <p:spPr>
          <a:xfrm>
            <a:off x="3657457" y="4907566"/>
            <a:ext cx="885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a=6cm</a:t>
            </a:r>
            <a:endParaRPr lang="tr-TR" sz="2000" b="1" dirty="0"/>
          </a:p>
        </p:txBody>
      </p:sp>
      <p:sp>
        <p:nvSpPr>
          <p:cNvPr id="92" name="Metin kutusu 91"/>
          <p:cNvSpPr txBox="1"/>
          <p:nvPr/>
        </p:nvSpPr>
        <p:spPr>
          <a:xfrm>
            <a:off x="1181752" y="5661248"/>
            <a:ext cx="885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a=6cm</a:t>
            </a:r>
            <a:endParaRPr lang="tr-TR" sz="2000" b="1" dirty="0"/>
          </a:p>
        </p:txBody>
      </p:sp>
      <p:graphicFrame>
        <p:nvGraphicFramePr>
          <p:cNvPr id="4103" name="Nesne 4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363545"/>
              </p:ext>
            </p:extLst>
          </p:nvPr>
        </p:nvGraphicFramePr>
        <p:xfrm>
          <a:off x="6188075" y="2406650"/>
          <a:ext cx="2379663" cy="290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5" name="Denklem" r:id="rId5" imgW="749160" imgH="914400" progId="Equation.3">
                  <p:embed/>
                </p:oleObj>
              </mc:Choice>
              <mc:Fallback>
                <p:oleObj name="Denklem" r:id="rId5" imgW="749160" imgH="914400" progId="Equation.3">
                  <p:embed/>
                  <p:pic>
                    <p:nvPicPr>
                      <p:cNvPr id="0" name="Nesne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8075" y="2406650"/>
                        <a:ext cx="2379663" cy="290036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" name="Dikdörtgen 93"/>
          <p:cNvSpPr/>
          <p:nvPr/>
        </p:nvSpPr>
        <p:spPr>
          <a:xfrm>
            <a:off x="6156176" y="778351"/>
            <a:ext cx="1800200" cy="6617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063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4102" grpId="0"/>
      <p:bldP spid="91" grpId="0"/>
      <p:bldP spid="92" grpId="0"/>
      <p:bldP spid="9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142214" y="116632"/>
            <a:ext cx="8800845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ÖRNEK-3:</a:t>
            </a:r>
            <a:r>
              <a:rPr lang="tr-TR" altLang="zh-CN" sz="2000" b="1" dirty="0" smtClean="0"/>
              <a:t>Aşağıdaki </a:t>
            </a:r>
            <a:r>
              <a:rPr lang="tr-TR" altLang="zh-CN" sz="2000" b="1" dirty="0"/>
              <a:t>küp prizmanın ayrıt uzunluğu (Kenar uzunluğu) </a:t>
            </a:r>
            <a:r>
              <a:rPr lang="tr-TR" altLang="zh-CN" sz="2000" b="1" dirty="0" smtClean="0"/>
              <a:t>10 cm’dir</a:t>
            </a:r>
            <a:r>
              <a:rPr lang="tr-TR" altLang="zh-CN" sz="2000" b="1" dirty="0"/>
              <a:t>. Hacmi kaç birim küptür?   	</a:t>
            </a:r>
            <a:endParaRPr lang="tr-TR" altLang="zh-CN" sz="2000" b="1" dirty="0" smtClean="0"/>
          </a:p>
          <a:p>
            <a:endParaRPr lang="tr-TR" altLang="zh-CN" sz="2000" b="1" dirty="0" smtClean="0"/>
          </a:p>
          <a:p>
            <a:r>
              <a:rPr lang="tr-TR" altLang="zh-CN" sz="2000" b="1" dirty="0" smtClean="0"/>
              <a:t>	A) 1500   	  B) 1000       	C) 500         	D) 750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 </a:t>
            </a:r>
            <a:endParaRPr lang="tr-TR" altLang="zh-CN" sz="2000" b="1" dirty="0"/>
          </a:p>
        </p:txBody>
      </p:sp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14" y="2132856"/>
            <a:ext cx="3903862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Metin kutusu 37"/>
          <p:cNvSpPr txBox="1"/>
          <p:nvPr/>
        </p:nvSpPr>
        <p:spPr>
          <a:xfrm>
            <a:off x="4046076" y="3210207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h=a=10 cm</a:t>
            </a:r>
            <a:endParaRPr lang="tr-TR" sz="2000" b="1" dirty="0"/>
          </a:p>
        </p:txBody>
      </p:sp>
      <p:sp>
        <p:nvSpPr>
          <p:cNvPr id="39" name="Metin kutusu 38"/>
          <p:cNvSpPr txBox="1"/>
          <p:nvPr/>
        </p:nvSpPr>
        <p:spPr>
          <a:xfrm>
            <a:off x="3347864" y="4906311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a=10 cm</a:t>
            </a:r>
            <a:endParaRPr lang="tr-TR" sz="2000" b="1" dirty="0"/>
          </a:p>
        </p:txBody>
      </p:sp>
      <p:sp>
        <p:nvSpPr>
          <p:cNvPr id="40" name="Metin kutusu 39"/>
          <p:cNvSpPr txBox="1"/>
          <p:nvPr/>
        </p:nvSpPr>
        <p:spPr>
          <a:xfrm>
            <a:off x="1043608" y="5589240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a=10 cm</a:t>
            </a:r>
            <a:endParaRPr lang="tr-TR" sz="2000" b="1" dirty="0"/>
          </a:p>
        </p:txBody>
      </p:sp>
      <p:sp>
        <p:nvSpPr>
          <p:cNvPr id="41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42" name="Nesne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34316"/>
              </p:ext>
            </p:extLst>
          </p:nvPr>
        </p:nvGraphicFramePr>
        <p:xfrm>
          <a:off x="6088063" y="2406650"/>
          <a:ext cx="2581275" cy="290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10" name="Denklem" r:id="rId5" imgW="812520" imgH="914400" progId="Equation.3">
                  <p:embed/>
                </p:oleObj>
              </mc:Choice>
              <mc:Fallback>
                <p:oleObj name="Denklem" r:id="rId5" imgW="812520" imgH="914400" progId="Equation.3">
                  <p:embed/>
                  <p:pic>
                    <p:nvPicPr>
                      <p:cNvPr id="0" name="Nesne 4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8063" y="2406650"/>
                        <a:ext cx="2581275" cy="290036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Dikdörtgen 42"/>
          <p:cNvSpPr/>
          <p:nvPr/>
        </p:nvSpPr>
        <p:spPr>
          <a:xfrm>
            <a:off x="2620394" y="778351"/>
            <a:ext cx="1800200" cy="6617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436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/>
      <p:bldP spid="39" grpId="0"/>
      <p:bldP spid="40" grpId="0"/>
      <p:bldP spid="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5904656" cy="5222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863366" y="4821206"/>
            <a:ext cx="1220802" cy="6617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561223"/>
              </p:ext>
            </p:extLst>
          </p:nvPr>
        </p:nvGraphicFramePr>
        <p:xfrm>
          <a:off x="6588224" y="548680"/>
          <a:ext cx="1939925" cy="273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9" name="Denklem" r:id="rId5" imgW="647640" imgH="914400" progId="Equation.3">
                  <p:embed/>
                </p:oleObj>
              </mc:Choice>
              <mc:Fallback>
                <p:oleObj name="Denklem" r:id="rId5" imgW="647640" imgH="914400" progId="Equation.3">
                  <p:embed/>
                  <p:pic>
                    <p:nvPicPr>
                      <p:cNvPr id="0" name="Nesn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548680"/>
                        <a:ext cx="1939925" cy="27368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179512" y="7598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3200" b="1" dirty="0" smtClean="0">
                <a:solidFill>
                  <a:srgbClr val="FF0000"/>
                </a:solidFill>
              </a:rPr>
              <a:t>4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103315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7598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3200" b="1" dirty="0" smtClean="0">
                <a:solidFill>
                  <a:srgbClr val="FF0000"/>
                </a:solidFill>
              </a:rPr>
              <a:t>5</a:t>
            </a:r>
            <a:endParaRPr lang="tr-TR" sz="3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80" y="368368"/>
            <a:ext cx="6545570" cy="522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081592"/>
              </p:ext>
            </p:extLst>
          </p:nvPr>
        </p:nvGraphicFramePr>
        <p:xfrm>
          <a:off x="6435725" y="188913"/>
          <a:ext cx="2244725" cy="345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3" name="Denklem" r:id="rId5" imgW="749160" imgH="1155600" progId="Equation.3">
                  <p:embed/>
                </p:oleObj>
              </mc:Choice>
              <mc:Fallback>
                <p:oleObj name="Denklem" r:id="rId5" imgW="749160" imgH="115560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5725" y="188913"/>
                        <a:ext cx="2244725" cy="345916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2267744" y="5013176"/>
            <a:ext cx="1584175" cy="6617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28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79512" y="7598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3200" b="1" dirty="0" smtClean="0">
                <a:solidFill>
                  <a:srgbClr val="FF0000"/>
                </a:solidFill>
              </a:rPr>
              <a:t>6</a:t>
            </a:r>
            <a:endParaRPr lang="tr-TR" sz="3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68" y="368369"/>
            <a:ext cx="6087664" cy="5454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5982"/>
            <a:ext cx="3407082" cy="3205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06008">
            <a:off x="6615098" y="3850344"/>
            <a:ext cx="2160240" cy="1932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83568" y="6237312"/>
            <a:ext cx="3025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1+2+3+4+1+2+3+1+2+1=20</a:t>
            </a:r>
            <a:endParaRPr lang="tr-TR" sz="2000" b="1" dirty="0"/>
          </a:p>
        </p:txBody>
      </p:sp>
      <p:sp>
        <p:nvSpPr>
          <p:cNvPr id="9" name="Dikdörtgen 8"/>
          <p:cNvSpPr/>
          <p:nvPr/>
        </p:nvSpPr>
        <p:spPr>
          <a:xfrm>
            <a:off x="3615847" y="5157192"/>
            <a:ext cx="1584175" cy="8235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846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597125"/>
              </p:ext>
            </p:extLst>
          </p:nvPr>
        </p:nvGraphicFramePr>
        <p:xfrm>
          <a:off x="6804248" y="3140968"/>
          <a:ext cx="1939925" cy="273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1" name="Denklem" r:id="rId4" imgW="647640" imgH="914400" progId="Equation.3">
                  <p:embed/>
                </p:oleObj>
              </mc:Choice>
              <mc:Fallback>
                <p:oleObj name="Denklem" r:id="rId4" imgW="647640" imgH="91440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3140968"/>
                        <a:ext cx="1939925" cy="27368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179512" y="7598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3200" b="1" dirty="0" smtClean="0">
                <a:solidFill>
                  <a:srgbClr val="FF0000"/>
                </a:solidFill>
              </a:rPr>
              <a:t>7</a:t>
            </a:r>
            <a:endParaRPr lang="tr-TR" sz="3200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4713"/>
            <a:ext cx="6156176" cy="5331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2987824" y="2852936"/>
            <a:ext cx="2808312" cy="22322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029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79512" y="7598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3200" b="1" dirty="0" smtClean="0">
                <a:solidFill>
                  <a:srgbClr val="FF0000"/>
                </a:solidFill>
              </a:rPr>
              <a:t>8</a:t>
            </a:r>
            <a:endParaRPr lang="tr-TR" sz="32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34" y="75982"/>
            <a:ext cx="7361186" cy="3468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373" y="3297058"/>
            <a:ext cx="3281627" cy="3221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20636">
            <a:off x="1566650" y="4336274"/>
            <a:ext cx="1899112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4644008" y="2060848"/>
            <a:ext cx="1584175" cy="573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840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42214" y="116632"/>
            <a:ext cx="8800845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ÖRNEK-9:</a:t>
            </a:r>
            <a:r>
              <a:rPr lang="tr-TR" altLang="zh-CN" sz="2000" b="1" dirty="0" smtClean="0"/>
              <a:t>Aşağıdaki </a:t>
            </a:r>
            <a:r>
              <a:rPr lang="tr-TR" altLang="zh-CN" sz="2000" b="1" dirty="0"/>
              <a:t>küp prizmanın </a:t>
            </a:r>
            <a:r>
              <a:rPr lang="tr-TR" altLang="zh-CN" sz="2000" b="1" dirty="0" smtClean="0"/>
              <a:t>taban alanı 196 cm</a:t>
            </a:r>
            <a:r>
              <a:rPr lang="tr-TR" altLang="zh-CN" sz="2800" b="1" baseline="30000" dirty="0" smtClean="0"/>
              <a:t>2</a:t>
            </a:r>
            <a:r>
              <a:rPr lang="tr-TR" altLang="zh-CN" sz="2000" b="1" dirty="0" smtClean="0"/>
              <a:t> </a:t>
            </a:r>
            <a:r>
              <a:rPr lang="tr-TR" altLang="zh-CN" sz="2000" b="1" dirty="0"/>
              <a:t>,</a:t>
            </a:r>
            <a:r>
              <a:rPr lang="tr-TR" altLang="zh-CN" sz="2000" b="1" dirty="0" smtClean="0"/>
              <a:t>Yüksekliği 14 cm’dir. Küp prizmanın  </a:t>
            </a:r>
            <a:r>
              <a:rPr lang="tr-TR" altLang="zh-CN" sz="2000" b="1" dirty="0"/>
              <a:t>Hacmi kaç </a:t>
            </a:r>
            <a:r>
              <a:rPr lang="tr-TR" altLang="zh-CN" sz="2000" b="1" dirty="0" smtClean="0"/>
              <a:t>santimetre  </a:t>
            </a:r>
            <a:r>
              <a:rPr lang="tr-TR" altLang="zh-CN" sz="2000" b="1" dirty="0"/>
              <a:t>küptür?   	</a:t>
            </a:r>
            <a:endParaRPr lang="tr-TR" altLang="zh-CN" sz="2000" b="1" dirty="0" smtClean="0"/>
          </a:p>
          <a:p>
            <a:endParaRPr lang="tr-TR" altLang="zh-CN" sz="2000" b="1" dirty="0" smtClean="0"/>
          </a:p>
          <a:p>
            <a:r>
              <a:rPr lang="tr-TR" altLang="zh-CN" sz="2000" b="1" dirty="0" smtClean="0"/>
              <a:t>	A) 2744   	  B) 3678       	C) 2564        	D) 1264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 </a:t>
            </a:r>
            <a:endParaRPr lang="tr-TR" altLang="zh-CN" sz="20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11" y="1916832"/>
            <a:ext cx="4592083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04350"/>
              </p:ext>
            </p:extLst>
          </p:nvPr>
        </p:nvGraphicFramePr>
        <p:xfrm>
          <a:off x="5868144" y="2996952"/>
          <a:ext cx="2471738" cy="273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5" name="Denklem" r:id="rId5" imgW="825480" imgH="914400" progId="Equation.3">
                  <p:embed/>
                </p:oleObj>
              </mc:Choice>
              <mc:Fallback>
                <p:oleObj name="Denklem" r:id="rId5" imgW="825480" imgH="91440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2996952"/>
                        <a:ext cx="2471738" cy="27368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Dikdörtgen 12"/>
          <p:cNvSpPr/>
          <p:nvPr/>
        </p:nvSpPr>
        <p:spPr>
          <a:xfrm>
            <a:off x="755576" y="859180"/>
            <a:ext cx="1768276" cy="573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123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75371AC0-3925-425B-BEAA-5749E2DF4494}" type="slidenum">
              <a:rPr lang="tr-TR" smtClean="0"/>
              <a:pPr eaLnBrk="1" hangingPunct="1"/>
              <a:t>18</a:t>
            </a:fld>
            <a:endParaRPr lang="tr-TR" smtClean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52400" y="106531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ÖRNEK-10:</a:t>
            </a:r>
            <a:r>
              <a:rPr lang="tr-TR" altLang="zh-CN" sz="2000" b="1" dirty="0" smtClean="0"/>
              <a:t> </a:t>
            </a:r>
            <a:r>
              <a:rPr lang="tr-TR" altLang="zh-CN" sz="2000" b="1" dirty="0"/>
              <a:t>Bir kenar uzunluğu 20 cm olan küp prizmanın Hacmi kaç cm küptür?</a:t>
            </a:r>
          </a:p>
          <a:p>
            <a:r>
              <a:rPr lang="tr-TR" altLang="zh-CN" sz="2000" b="1" dirty="0"/>
              <a:t>			</a:t>
            </a:r>
          </a:p>
          <a:p>
            <a:r>
              <a:rPr lang="tr-TR" altLang="zh-CN" sz="2000" b="1" dirty="0"/>
              <a:t>	a)400 	 </a:t>
            </a:r>
            <a:r>
              <a:rPr lang="tr-TR" altLang="zh-CN" sz="2000" b="1" dirty="0" smtClean="0"/>
              <a:t>	b)8000 </a:t>
            </a:r>
            <a:r>
              <a:rPr lang="tr-TR" altLang="zh-CN" sz="2000" b="1" dirty="0"/>
              <a:t>	   </a:t>
            </a:r>
            <a:r>
              <a:rPr lang="tr-TR" altLang="zh-CN" sz="2000" b="1" dirty="0" smtClean="0"/>
              <a:t>	c)2400   		 </a:t>
            </a:r>
            <a:r>
              <a:rPr lang="tr-TR" altLang="zh-CN" sz="2000" b="1" dirty="0"/>
              <a:t>d)4000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676401"/>
            <a:ext cx="4101022" cy="384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576601"/>
              </p:ext>
            </p:extLst>
          </p:nvPr>
        </p:nvGraphicFramePr>
        <p:xfrm>
          <a:off x="5004048" y="2225217"/>
          <a:ext cx="3551238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5" name="Denklem" r:id="rId4" imgW="838200" imgH="647700" progId="Equation.3">
                  <p:embed/>
                </p:oleObj>
              </mc:Choice>
              <mc:Fallback>
                <p:oleObj name="Denklem" r:id="rId4" imgW="838200" imgH="647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2225217"/>
                        <a:ext cx="3551238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2354222" y="614362"/>
            <a:ext cx="1929745" cy="507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5367" name="Dikdörtgen 6"/>
          <p:cNvSpPr>
            <a:spLocks noChangeArrowheads="1"/>
          </p:cNvSpPr>
          <p:nvPr/>
        </p:nvSpPr>
        <p:spPr bwMode="auto">
          <a:xfrm>
            <a:off x="5192713" y="6488113"/>
            <a:ext cx="395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hlinkClick r:id="rId6"/>
              </a:rPr>
              <a:t>omeraskerden@hotmail.com.tr</a:t>
            </a:r>
            <a:endParaRPr lang="tr-TR" sz="2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92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875B23D6-AA3A-4A73-86CD-6F9AB2A2CD02}" type="slidenum">
              <a:rPr lang="tr-TR" smtClean="0"/>
              <a:pPr eaLnBrk="1" hangingPunct="1"/>
              <a:t>19</a:t>
            </a:fld>
            <a:endParaRPr lang="tr-TR" smtClean="0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39700" y="35888"/>
            <a:ext cx="8896796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KÜP PRİZMANIN ALANI (YÜZEY ALANI):</a:t>
            </a:r>
            <a:endParaRPr lang="tr-TR" altLang="zh-CN" sz="2000" dirty="0">
              <a:solidFill>
                <a:srgbClr val="FF0000"/>
              </a:solidFill>
            </a:endParaRPr>
          </a:p>
          <a:p>
            <a:r>
              <a:rPr lang="tr-TR" altLang="zh-CN" sz="2000" b="1" dirty="0"/>
              <a:t>	Küp Prizmanın bütün alanı, 2 taban alanı ile yanal yüz alanının toplamına </a:t>
            </a:r>
            <a:r>
              <a:rPr lang="tr-TR" altLang="zh-CN" sz="2000" b="1" dirty="0" smtClean="0"/>
              <a:t>eşittir. Küp </a:t>
            </a:r>
            <a:r>
              <a:rPr lang="tr-TR" altLang="zh-CN" sz="2000" b="1" dirty="0"/>
              <a:t>Prizmada bütün </a:t>
            </a:r>
            <a:r>
              <a:rPr lang="tr-TR" altLang="zh-CN" sz="2000" b="1" dirty="0" smtClean="0"/>
              <a:t>yüzleri </a:t>
            </a:r>
            <a:r>
              <a:rPr lang="tr-TR" altLang="zh-CN" sz="2000" b="1" dirty="0"/>
              <a:t>eşit karedir.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733800"/>
            <a:ext cx="7961313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43000"/>
            <a:ext cx="2516188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2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09626"/>
              </p:ext>
            </p:extLst>
          </p:nvPr>
        </p:nvGraphicFramePr>
        <p:xfrm>
          <a:off x="5048250" y="1295400"/>
          <a:ext cx="2781300" cy="195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2" name="Denklem" r:id="rId5" imgW="939600" imgH="660240" progId="Equation.3">
                  <p:embed/>
                </p:oleObj>
              </mc:Choice>
              <mc:Fallback>
                <p:oleObj name="Denklem" r:id="rId5" imgW="93960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0" y="1295400"/>
                        <a:ext cx="2781300" cy="195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1" name="Dikdörtgen 6"/>
          <p:cNvSpPr>
            <a:spLocks noChangeArrowheads="1"/>
          </p:cNvSpPr>
          <p:nvPr/>
        </p:nvSpPr>
        <p:spPr bwMode="auto">
          <a:xfrm>
            <a:off x="5192713" y="6488113"/>
            <a:ext cx="395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sz="2000" b="1">
              <a:solidFill>
                <a:srgbClr val="FF0000"/>
              </a:solidFill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659952"/>
              </p:ext>
            </p:extLst>
          </p:nvPr>
        </p:nvGraphicFramePr>
        <p:xfrm>
          <a:off x="7167622" y="4365104"/>
          <a:ext cx="603250" cy="69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3" name="Denklem" r:id="rId8" imgW="177480" imgH="203040" progId="Equation.3">
                  <p:embed/>
                </p:oleObj>
              </mc:Choice>
              <mc:Fallback>
                <p:oleObj name="Denklem" r:id="rId8" imgW="177480" imgH="20304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7622" y="4365104"/>
                        <a:ext cx="603250" cy="690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067318"/>
              </p:ext>
            </p:extLst>
          </p:nvPr>
        </p:nvGraphicFramePr>
        <p:xfrm>
          <a:off x="5364088" y="4365104"/>
          <a:ext cx="603250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4" name="Denklem" r:id="rId10" imgW="177569" imgH="202936" progId="Equation.3">
                  <p:embed/>
                </p:oleObj>
              </mc:Choice>
              <mc:Fallback>
                <p:oleObj name="Denklem" r:id="rId10" imgW="177569" imgH="202936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4365104"/>
                        <a:ext cx="603250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011472"/>
              </p:ext>
            </p:extLst>
          </p:nvPr>
        </p:nvGraphicFramePr>
        <p:xfrm>
          <a:off x="3635896" y="4365104"/>
          <a:ext cx="603250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5" name="Denklem" r:id="rId11" imgW="177569" imgH="202936" progId="Equation.3">
                  <p:embed/>
                </p:oleObj>
              </mc:Choice>
              <mc:Fallback>
                <p:oleObj name="Denklem" r:id="rId11" imgW="177569" imgH="202936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4365104"/>
                        <a:ext cx="603250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766461"/>
              </p:ext>
            </p:extLst>
          </p:nvPr>
        </p:nvGraphicFramePr>
        <p:xfrm>
          <a:off x="2051720" y="4500562"/>
          <a:ext cx="603250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6" name="Denklem" r:id="rId12" imgW="177569" imgH="202936" progId="Equation.3">
                  <p:embed/>
                </p:oleObj>
              </mc:Choice>
              <mc:Fallback>
                <p:oleObj name="Denklem" r:id="rId12" imgW="177569" imgH="202936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4500562"/>
                        <a:ext cx="603250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8854"/>
              </p:ext>
            </p:extLst>
          </p:nvPr>
        </p:nvGraphicFramePr>
        <p:xfrm>
          <a:off x="1569244" y="3861048"/>
          <a:ext cx="603250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7" name="Denklem" r:id="rId13" imgW="177569" imgH="202936" progId="Equation.3">
                  <p:embed/>
                </p:oleObj>
              </mc:Choice>
              <mc:Fallback>
                <p:oleObj name="Denklem" r:id="rId13" imgW="177569" imgH="202936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9244" y="3861048"/>
                        <a:ext cx="603250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72170"/>
              </p:ext>
            </p:extLst>
          </p:nvPr>
        </p:nvGraphicFramePr>
        <p:xfrm>
          <a:off x="1403648" y="5589240"/>
          <a:ext cx="603250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8" name="Denklem" r:id="rId14" imgW="177569" imgH="202936" progId="Equation.3">
                  <p:embed/>
                </p:oleObj>
              </mc:Choice>
              <mc:Fallback>
                <p:oleObj name="Denklem" r:id="rId14" imgW="177569" imgH="202936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5589240"/>
                        <a:ext cx="603250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69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55776" y="184934"/>
            <a:ext cx="3832331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tr-TR" sz="5400" b="1" dirty="0">
                <a:solidFill>
                  <a:srgbClr val="FF0000"/>
                </a:solidFill>
              </a:rPr>
              <a:t>KÜP PRİZMA</a:t>
            </a:r>
            <a:endParaRPr lang="tr-TR" sz="5400" dirty="0"/>
          </a:p>
        </p:txBody>
      </p:sp>
      <p:pic>
        <p:nvPicPr>
          <p:cNvPr id="11267" name="Picture 3" descr="C:\Users\HERON\Desktop\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884" y="1329873"/>
            <a:ext cx="4962113" cy="4983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1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B940630B-CE8F-4042-95B0-DD70A1D6F410}" type="slidenum">
              <a:rPr lang="tr-TR" smtClean="0"/>
              <a:pPr eaLnBrk="1" hangingPunct="1"/>
              <a:t>20</a:t>
            </a:fld>
            <a:endParaRPr lang="tr-TR" smtClean="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52400" y="128756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ÖRNEK-1:</a:t>
            </a:r>
            <a:r>
              <a:rPr lang="tr-TR" altLang="zh-CN" sz="2000" b="1" dirty="0" smtClean="0"/>
              <a:t> </a:t>
            </a:r>
            <a:r>
              <a:rPr lang="tr-TR" altLang="zh-CN" sz="2000" b="1" dirty="0"/>
              <a:t>Bir kenar uzunluğu 20 cm olan küp </a:t>
            </a:r>
            <a:r>
              <a:rPr lang="tr-TR" altLang="zh-CN" sz="2000" b="1" dirty="0" smtClean="0"/>
              <a:t>prizmanın; Alanı </a:t>
            </a:r>
            <a:r>
              <a:rPr lang="tr-TR" altLang="zh-CN" sz="2000" b="1" dirty="0"/>
              <a:t>kaç cm karedir?</a:t>
            </a:r>
          </a:p>
          <a:p>
            <a:r>
              <a:rPr lang="tr-TR" altLang="zh-CN" sz="2000" b="1" dirty="0"/>
              <a:t>			</a:t>
            </a:r>
          </a:p>
          <a:p>
            <a:r>
              <a:rPr lang="tr-TR" altLang="zh-CN" sz="2000" b="1" dirty="0"/>
              <a:t>	a)3200	  </a:t>
            </a:r>
            <a:r>
              <a:rPr lang="tr-TR" altLang="zh-CN" sz="2000" b="1" dirty="0" smtClean="0"/>
              <a:t>	b)2400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c)3600 </a:t>
            </a:r>
            <a:r>
              <a:rPr lang="tr-TR" altLang="zh-CN" sz="2000" b="1" dirty="0"/>
              <a:t>	     </a:t>
            </a:r>
            <a:r>
              <a:rPr lang="tr-TR" altLang="zh-CN" sz="2000" b="1" dirty="0" smtClean="0"/>
              <a:t>	d)1600</a:t>
            </a:r>
            <a:endParaRPr lang="tr-TR" altLang="zh-CN" sz="2000" b="1" dirty="0"/>
          </a:p>
        </p:txBody>
      </p:sp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638800" y="2209800"/>
          <a:ext cx="2590800" cy="282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0" name="Denklem" r:id="rId3" imgW="838200" imgH="914400" progId="Equation.3">
                  <p:embed/>
                </p:oleObj>
              </mc:Choice>
              <mc:Fallback>
                <p:oleObj name="Denklem" r:id="rId3" imgW="83820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2209800"/>
                        <a:ext cx="2590800" cy="282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Dikdörtgen 11"/>
          <p:cNvSpPr/>
          <p:nvPr/>
        </p:nvSpPr>
        <p:spPr>
          <a:xfrm>
            <a:off x="2572686" y="636587"/>
            <a:ext cx="1639273" cy="507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2295" name="Dikdörtgen 6"/>
          <p:cNvSpPr>
            <a:spLocks noChangeArrowheads="1"/>
          </p:cNvSpPr>
          <p:nvPr/>
        </p:nvSpPr>
        <p:spPr bwMode="auto">
          <a:xfrm>
            <a:off x="5192713" y="6488113"/>
            <a:ext cx="395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hlinkClick r:id="rId5"/>
              </a:rPr>
              <a:t>omeraskerden@hotmail.com.tr</a:t>
            </a:r>
            <a:endParaRPr lang="tr-TR" sz="2000" b="1">
              <a:solidFill>
                <a:srgbClr val="FF0000"/>
              </a:solidFill>
            </a:endParaRPr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48" y="1628800"/>
            <a:ext cx="4012729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29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7C9309EB-2D70-4EF3-9EC5-F692CF08DD97}" type="slidenum">
              <a:rPr lang="tr-TR" smtClean="0"/>
              <a:pPr eaLnBrk="1" hangingPunct="1"/>
              <a:t>21</a:t>
            </a:fld>
            <a:endParaRPr lang="tr-TR" smtClean="0"/>
          </a:p>
        </p:txBody>
      </p:sp>
      <p:sp>
        <p:nvSpPr>
          <p:cNvPr id="3" name="Dikdörtgen 2"/>
          <p:cNvSpPr/>
          <p:nvPr/>
        </p:nvSpPr>
        <p:spPr>
          <a:xfrm>
            <a:off x="4211960" y="614362"/>
            <a:ext cx="1800200" cy="507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20650" y="106531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ÖRNEK-2:</a:t>
            </a:r>
            <a:r>
              <a:rPr lang="tr-TR" altLang="zh-CN" sz="2000" b="1" dirty="0" smtClean="0"/>
              <a:t> </a:t>
            </a:r>
            <a:r>
              <a:rPr lang="tr-TR" altLang="zh-CN" sz="2000" b="1" dirty="0"/>
              <a:t>Bir kenar uzunluğu 30 cm olan küp </a:t>
            </a:r>
            <a:r>
              <a:rPr lang="tr-TR" altLang="zh-CN" sz="2000" b="1" dirty="0" smtClean="0"/>
              <a:t>prizmanın; Alanı </a:t>
            </a:r>
            <a:r>
              <a:rPr lang="tr-TR" altLang="zh-CN" sz="2000" b="1" dirty="0"/>
              <a:t>kaç cm karedir?</a:t>
            </a:r>
          </a:p>
          <a:p>
            <a:r>
              <a:rPr lang="tr-TR" altLang="zh-CN" sz="2000" b="1" dirty="0"/>
              <a:t>			</a:t>
            </a:r>
          </a:p>
          <a:p>
            <a:r>
              <a:rPr lang="tr-TR" altLang="zh-CN" sz="2000" b="1" dirty="0"/>
              <a:t>	</a:t>
            </a:r>
            <a:r>
              <a:rPr lang="tr-TR" altLang="zh-CN" sz="2000" b="1" dirty="0" smtClean="0"/>
              <a:t>a)4800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b)3600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c)5400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d)1800</a:t>
            </a:r>
            <a:endParaRPr lang="tr-TR" altLang="zh-CN" sz="2000" b="1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/>
        </p:nvGraphicFramePr>
        <p:xfrm>
          <a:off x="5486400" y="2133600"/>
          <a:ext cx="2819400" cy="307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4" name="Denklem" r:id="rId3" imgW="838200" imgH="914400" progId="Equation.3">
                  <p:embed/>
                </p:oleObj>
              </mc:Choice>
              <mc:Fallback>
                <p:oleObj name="Denklem" r:id="rId3" imgW="83820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133600"/>
                        <a:ext cx="2819400" cy="307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9" name="Dikdörtgen 6"/>
          <p:cNvSpPr>
            <a:spLocks noChangeArrowheads="1"/>
          </p:cNvSpPr>
          <p:nvPr/>
        </p:nvSpPr>
        <p:spPr bwMode="auto">
          <a:xfrm>
            <a:off x="5192713" y="6488113"/>
            <a:ext cx="395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hlinkClick r:id="rId5"/>
              </a:rPr>
              <a:t>omeraskerden@hotmail.com.tr</a:t>
            </a:r>
            <a:endParaRPr lang="tr-TR" sz="2000" b="1">
              <a:solidFill>
                <a:srgbClr val="FF0000"/>
              </a:solidFill>
            </a:endParaRPr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69" y="1772816"/>
            <a:ext cx="370522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907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7C9309EB-2D70-4EF3-9EC5-F692CF08DD97}" type="slidenum">
              <a:rPr lang="tr-TR" smtClean="0"/>
              <a:pPr eaLnBrk="1" hangingPunct="1"/>
              <a:t>22</a:t>
            </a:fld>
            <a:endParaRPr lang="tr-TR" smtClean="0"/>
          </a:p>
        </p:txBody>
      </p:sp>
      <p:sp>
        <p:nvSpPr>
          <p:cNvPr id="3" name="Dikdörtgen 2"/>
          <p:cNvSpPr/>
          <p:nvPr/>
        </p:nvSpPr>
        <p:spPr>
          <a:xfrm>
            <a:off x="6156176" y="614362"/>
            <a:ext cx="1800200" cy="507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20650" y="106531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ÖRNEK-3:</a:t>
            </a:r>
            <a:r>
              <a:rPr lang="tr-TR" altLang="zh-CN" sz="2000" b="1" dirty="0" smtClean="0"/>
              <a:t> </a:t>
            </a:r>
            <a:r>
              <a:rPr lang="tr-TR" altLang="zh-CN" sz="2000" b="1" dirty="0"/>
              <a:t>Bir kenar uzunluğu </a:t>
            </a:r>
            <a:r>
              <a:rPr lang="tr-TR" altLang="zh-CN" sz="2000" b="1" dirty="0" smtClean="0"/>
              <a:t>40 </a:t>
            </a:r>
            <a:r>
              <a:rPr lang="tr-TR" altLang="zh-CN" sz="2000" b="1" dirty="0"/>
              <a:t>cm olan küp </a:t>
            </a:r>
            <a:r>
              <a:rPr lang="tr-TR" altLang="zh-CN" sz="2000" b="1" dirty="0" smtClean="0"/>
              <a:t>prizmanın; Alanı </a:t>
            </a:r>
            <a:r>
              <a:rPr lang="tr-TR" altLang="zh-CN" sz="2000" b="1" dirty="0"/>
              <a:t>kaç cm karedir?</a:t>
            </a:r>
          </a:p>
          <a:p>
            <a:r>
              <a:rPr lang="tr-TR" altLang="zh-CN" sz="2000" b="1" dirty="0"/>
              <a:t>			</a:t>
            </a:r>
          </a:p>
          <a:p>
            <a:r>
              <a:rPr lang="tr-TR" altLang="zh-CN" sz="2000" b="1" dirty="0"/>
              <a:t>	</a:t>
            </a:r>
            <a:r>
              <a:rPr lang="tr-TR" altLang="zh-CN" sz="2000" b="1" dirty="0" smtClean="0"/>
              <a:t>a)7200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b)4800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c)3600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d) 9600</a:t>
            </a:r>
            <a:endParaRPr lang="tr-TR" altLang="zh-CN" sz="2000" b="1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552327"/>
              </p:ext>
            </p:extLst>
          </p:nvPr>
        </p:nvGraphicFramePr>
        <p:xfrm>
          <a:off x="5507038" y="2133600"/>
          <a:ext cx="2776537" cy="307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5" name="Denklem" r:id="rId3" imgW="825480" imgH="914400" progId="Equation.3">
                  <p:embed/>
                </p:oleObj>
              </mc:Choice>
              <mc:Fallback>
                <p:oleObj name="Denklem" r:id="rId3" imgW="82548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038" y="2133600"/>
                        <a:ext cx="2776537" cy="307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9" name="Dikdörtgen 6"/>
          <p:cNvSpPr>
            <a:spLocks noChangeArrowheads="1"/>
          </p:cNvSpPr>
          <p:nvPr/>
        </p:nvSpPr>
        <p:spPr bwMode="auto">
          <a:xfrm>
            <a:off x="5192713" y="6488113"/>
            <a:ext cx="395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hlinkClick r:id="rId5"/>
              </a:rPr>
              <a:t>omeraskerden@hotmail.com.tr</a:t>
            </a:r>
            <a:endParaRPr lang="tr-TR" sz="2000" b="1">
              <a:solidFill>
                <a:srgbClr val="FF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5" y="1772816"/>
            <a:ext cx="374332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82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7C9309EB-2D70-4EF3-9EC5-F692CF08DD97}" type="slidenum">
              <a:rPr lang="tr-TR" smtClean="0"/>
              <a:pPr eaLnBrk="1" hangingPunct="1"/>
              <a:t>23</a:t>
            </a:fld>
            <a:endParaRPr lang="tr-TR" smtClean="0"/>
          </a:p>
        </p:txBody>
      </p:sp>
      <p:sp>
        <p:nvSpPr>
          <p:cNvPr id="3" name="Dikdörtgen 2"/>
          <p:cNvSpPr/>
          <p:nvPr/>
        </p:nvSpPr>
        <p:spPr>
          <a:xfrm>
            <a:off x="2411760" y="614362"/>
            <a:ext cx="1800200" cy="507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20650" y="106531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ÖRNEK-4:</a:t>
            </a:r>
            <a:r>
              <a:rPr lang="tr-TR" altLang="zh-CN" sz="2000" b="1" dirty="0" smtClean="0"/>
              <a:t> </a:t>
            </a:r>
            <a:r>
              <a:rPr lang="tr-TR" altLang="zh-CN" sz="2000" b="1" dirty="0"/>
              <a:t>Bir kenar uzunluğu </a:t>
            </a:r>
            <a:r>
              <a:rPr lang="tr-TR" altLang="zh-CN" sz="2000" b="1" dirty="0" smtClean="0"/>
              <a:t>16 </a:t>
            </a:r>
            <a:r>
              <a:rPr lang="tr-TR" altLang="zh-CN" sz="2000" b="1" dirty="0"/>
              <a:t>cm olan küp </a:t>
            </a:r>
            <a:r>
              <a:rPr lang="tr-TR" altLang="zh-CN" sz="2000" b="1" dirty="0" smtClean="0"/>
              <a:t>prizmanın; Alanı </a:t>
            </a:r>
            <a:r>
              <a:rPr lang="tr-TR" altLang="zh-CN" sz="2000" b="1" dirty="0"/>
              <a:t>kaç cm karedir?</a:t>
            </a:r>
          </a:p>
          <a:p>
            <a:r>
              <a:rPr lang="tr-TR" altLang="zh-CN" sz="2000" b="1" dirty="0"/>
              <a:t>			</a:t>
            </a:r>
          </a:p>
          <a:p>
            <a:r>
              <a:rPr lang="tr-TR" altLang="zh-CN" sz="2000" b="1" dirty="0"/>
              <a:t>	</a:t>
            </a:r>
            <a:r>
              <a:rPr lang="tr-TR" altLang="zh-CN" sz="2000" b="1" dirty="0" smtClean="0"/>
              <a:t>a) 1248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b) 1536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c) 1834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d) 1846</a:t>
            </a:r>
            <a:endParaRPr lang="tr-TR" altLang="zh-CN" sz="2000" b="1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860946"/>
              </p:ext>
            </p:extLst>
          </p:nvPr>
        </p:nvGraphicFramePr>
        <p:xfrm>
          <a:off x="5292080" y="2111747"/>
          <a:ext cx="2776537" cy="307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78" name="Denklem" r:id="rId3" imgW="825480" imgH="914400" progId="Equation.3">
                  <p:embed/>
                </p:oleObj>
              </mc:Choice>
              <mc:Fallback>
                <p:oleObj name="Denklem" r:id="rId3" imgW="82548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2111747"/>
                        <a:ext cx="2776537" cy="307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9" name="Dikdörtgen 6"/>
          <p:cNvSpPr>
            <a:spLocks noChangeArrowheads="1"/>
          </p:cNvSpPr>
          <p:nvPr/>
        </p:nvSpPr>
        <p:spPr bwMode="auto">
          <a:xfrm>
            <a:off x="5192713" y="6488113"/>
            <a:ext cx="395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hlinkClick r:id="rId5"/>
              </a:rPr>
              <a:t>omeraskerden@hotmail.com.tr</a:t>
            </a:r>
            <a:endParaRPr lang="tr-TR" sz="2000" b="1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0" y="1988840"/>
            <a:ext cx="375285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0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1D32F42B-6C90-4036-A84B-8BF67CC80C84}" type="slidenum">
              <a:rPr lang="tr-TR" smtClean="0"/>
              <a:pPr eaLnBrk="1" hangingPunct="1"/>
              <a:t>24</a:t>
            </a:fld>
            <a:endParaRPr lang="tr-TR" smtClean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41288" y="182037"/>
            <a:ext cx="8839200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buFontTx/>
              <a:buAutoNum type="arabicParenR"/>
            </a:pPr>
            <a:r>
              <a:rPr lang="tr-TR" altLang="zh-CN" sz="2000" b="1" dirty="0"/>
              <a:t>Bir ayrıtının uzunluğu 28 cm olan telden yapılmış bir küpü bozarak tabanının bir ayrıtı 16 cm olan bir kare </a:t>
            </a:r>
            <a:r>
              <a:rPr lang="tr-TR" altLang="zh-CN" sz="2000" b="1" dirty="0" smtClean="0"/>
              <a:t>prizma yapılırsa , kare prizmanın yüksekliği </a:t>
            </a:r>
            <a:r>
              <a:rPr lang="tr-TR" altLang="zh-CN" sz="2000" b="1" dirty="0"/>
              <a:t>kaç cm </a:t>
            </a:r>
            <a:r>
              <a:rPr lang="tr-TR" altLang="zh-CN" sz="2000" b="1" dirty="0" err="1"/>
              <a:t>dir</a:t>
            </a:r>
            <a:r>
              <a:rPr lang="tr-TR" altLang="zh-CN" sz="2000" b="1" dirty="0"/>
              <a:t>?</a:t>
            </a:r>
            <a:endParaRPr lang="tr-TR" altLang="zh-CN" sz="2000" dirty="0"/>
          </a:p>
          <a:p>
            <a:pPr marL="342900" indent="-342900"/>
            <a:r>
              <a:rPr lang="tr-TR" altLang="zh-CN" sz="2000" b="1" dirty="0"/>
              <a:t>			</a:t>
            </a:r>
          </a:p>
          <a:p>
            <a:pPr marL="342900" indent="-342900"/>
            <a:r>
              <a:rPr lang="tr-TR" altLang="zh-CN" sz="2000" b="1" dirty="0"/>
              <a:t>		</a:t>
            </a:r>
            <a:r>
              <a:rPr lang="tr-TR" altLang="zh-CN" sz="2000" b="1" dirty="0" smtClean="0"/>
              <a:t>a) 52  </a:t>
            </a:r>
            <a:r>
              <a:rPr lang="tr-TR" altLang="zh-CN" sz="2000" b="1" dirty="0"/>
              <a:t>	 </a:t>
            </a:r>
            <a:r>
              <a:rPr lang="tr-TR" altLang="zh-CN" sz="2000" b="1" dirty="0" smtClean="0"/>
              <a:t>	b) 24</a:t>
            </a:r>
            <a:r>
              <a:rPr lang="tr-TR" altLang="zh-CN" sz="2000" b="1" dirty="0"/>
              <a:t>	   </a:t>
            </a:r>
            <a:r>
              <a:rPr lang="tr-TR" altLang="zh-CN" sz="2000" b="1" dirty="0" smtClean="0"/>
              <a:t>	c) 26  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d) 28</a:t>
            </a:r>
            <a:endParaRPr lang="tr-TR" altLang="zh-CN" sz="2000" b="1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41288" y="3509438"/>
            <a:ext cx="8839200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/>
              <a:t>2)1200 cm uzunluğundaki bir telden hiç artmamak koşulu ile küp yapılmak </a:t>
            </a:r>
            <a:r>
              <a:rPr lang="tr-TR" altLang="zh-CN" sz="2000" b="1" dirty="0" err="1" smtClean="0"/>
              <a:t>isteni</a:t>
            </a:r>
            <a:r>
              <a:rPr lang="tr-TR" altLang="zh-CN" sz="2000" b="1" dirty="0" smtClean="0"/>
              <a:t>- yor</a:t>
            </a:r>
            <a:r>
              <a:rPr lang="tr-TR" altLang="zh-CN" sz="2000" b="1" dirty="0"/>
              <a:t>. Bu küpün bir ayrıtının uzunluğu kaç cm olur?</a:t>
            </a:r>
            <a:endParaRPr lang="tr-TR" altLang="zh-CN" sz="2000" dirty="0"/>
          </a:p>
          <a:p>
            <a:r>
              <a:rPr lang="tr-TR" altLang="zh-CN" sz="2000" b="1" dirty="0"/>
              <a:t>		</a:t>
            </a:r>
          </a:p>
          <a:p>
            <a:r>
              <a:rPr lang="tr-TR" altLang="zh-CN" sz="2000" b="1" dirty="0"/>
              <a:t>	</a:t>
            </a:r>
            <a:r>
              <a:rPr lang="tr-TR" altLang="zh-CN" sz="2000" b="1" dirty="0" smtClean="0"/>
              <a:t>a) 50 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b) 125</a:t>
            </a:r>
            <a:r>
              <a:rPr lang="tr-TR" altLang="zh-CN" sz="2000" b="1" dirty="0"/>
              <a:t>	   </a:t>
            </a:r>
            <a:r>
              <a:rPr lang="tr-TR" altLang="zh-CN" sz="2000" b="1" dirty="0" smtClean="0"/>
              <a:t>	c) 75</a:t>
            </a:r>
            <a:r>
              <a:rPr lang="tr-TR" altLang="zh-CN" sz="2000" b="1" dirty="0"/>
              <a:t>	   </a:t>
            </a:r>
            <a:r>
              <a:rPr lang="tr-TR" altLang="zh-CN" sz="2000" b="1" dirty="0" smtClean="0"/>
              <a:t>	d) 100</a:t>
            </a:r>
            <a:endParaRPr lang="tr-TR" altLang="zh-CN" sz="2000" b="1" dirty="0"/>
          </a:p>
        </p:txBody>
      </p:sp>
      <p:sp>
        <p:nvSpPr>
          <p:cNvPr id="16" name="Dikdörtgen 15"/>
          <p:cNvSpPr/>
          <p:nvPr/>
        </p:nvSpPr>
        <p:spPr>
          <a:xfrm>
            <a:off x="611560" y="980727"/>
            <a:ext cx="1737554" cy="5247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6053815" y="4040789"/>
            <a:ext cx="1686537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0487" name="Dikdörtgen 9"/>
          <p:cNvSpPr>
            <a:spLocks noChangeArrowheads="1"/>
          </p:cNvSpPr>
          <p:nvPr/>
        </p:nvSpPr>
        <p:spPr bwMode="auto">
          <a:xfrm>
            <a:off x="5192713" y="6488113"/>
            <a:ext cx="395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>
              <a:solidFill>
                <a:srgbClr val="FF0000"/>
              </a:solidFill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950" y="1598066"/>
            <a:ext cx="2014538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74" y="4939151"/>
            <a:ext cx="2016125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027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3" grpId="0" animBg="1"/>
      <p:bldP spid="16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D193001A-2D01-418A-B249-D399410D7024}" type="slidenum">
              <a:rPr lang="tr-TR" smtClean="0"/>
              <a:pPr eaLnBrk="1" hangingPunct="1"/>
              <a:t>25</a:t>
            </a:fld>
            <a:endParaRPr lang="tr-TR" smtClean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414072"/>
            <a:ext cx="2138363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49225" y="106531"/>
            <a:ext cx="8847138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/>
              <a:t>3) Bütün alanı 150 cm</a:t>
            </a:r>
            <a:r>
              <a:rPr lang="tr-TR" altLang="zh-CN" sz="2000" b="1" baseline="30000" dirty="0"/>
              <a:t>2</a:t>
            </a:r>
            <a:r>
              <a:rPr lang="tr-TR" altLang="zh-CN" sz="2000" b="1" dirty="0"/>
              <a:t> olan küp prizmanın hacmi kaç cm</a:t>
            </a:r>
            <a:r>
              <a:rPr lang="tr-TR" altLang="zh-CN" sz="2000" b="1" baseline="30000" dirty="0"/>
              <a:t>3</a:t>
            </a:r>
            <a:r>
              <a:rPr lang="tr-TR" altLang="zh-CN" sz="2000" b="1" dirty="0"/>
              <a:t>’tür?</a:t>
            </a:r>
          </a:p>
          <a:p>
            <a:r>
              <a:rPr lang="tr-TR" altLang="zh-CN" sz="2000" b="1" dirty="0"/>
              <a:t>		</a:t>
            </a:r>
          </a:p>
          <a:p>
            <a:r>
              <a:rPr lang="tr-TR" altLang="zh-CN" sz="2000" b="1" dirty="0"/>
              <a:t>		a)175  	 </a:t>
            </a:r>
            <a:r>
              <a:rPr lang="tr-TR" altLang="zh-CN" sz="2000" b="1" dirty="0" smtClean="0"/>
              <a:t>	b)75 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c)125 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d)225</a:t>
            </a:r>
            <a:endParaRPr lang="tr-TR" altLang="zh-CN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5181601" y="661546"/>
            <a:ext cx="1806574" cy="4619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572000"/>
            <a:ext cx="2241550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57163" y="3459331"/>
            <a:ext cx="8847137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/>
              <a:t>3) Bütün alanı 600 cm</a:t>
            </a:r>
            <a:r>
              <a:rPr lang="tr-TR" altLang="zh-CN" sz="2000" b="1" baseline="30000" dirty="0"/>
              <a:t>2</a:t>
            </a:r>
            <a:r>
              <a:rPr lang="tr-TR" altLang="zh-CN" sz="2000" b="1" dirty="0"/>
              <a:t> olan küp prizmanın hacmi kaç cm</a:t>
            </a:r>
            <a:r>
              <a:rPr lang="tr-TR" altLang="zh-CN" sz="2000" b="1" baseline="30000" dirty="0"/>
              <a:t>3</a:t>
            </a:r>
            <a:r>
              <a:rPr lang="tr-TR" altLang="zh-CN" sz="2000" b="1" dirty="0"/>
              <a:t>’tür?</a:t>
            </a:r>
            <a:endParaRPr lang="tr-TR" altLang="zh-CN" sz="2000" dirty="0"/>
          </a:p>
          <a:p>
            <a:r>
              <a:rPr lang="tr-TR" altLang="zh-CN" sz="2000" dirty="0"/>
              <a:t>		</a:t>
            </a:r>
          </a:p>
          <a:p>
            <a:r>
              <a:rPr lang="tr-TR" altLang="zh-CN" sz="2000" b="1" dirty="0"/>
              <a:t>		a)1000  	 </a:t>
            </a:r>
            <a:r>
              <a:rPr lang="tr-TR" altLang="zh-CN" sz="2000" b="1" dirty="0" smtClean="0"/>
              <a:t>	b)1500 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c)750 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d)2500</a:t>
            </a:r>
            <a:endParaRPr lang="tr-TR" altLang="zh-CN" sz="2000" b="1" dirty="0"/>
          </a:p>
        </p:txBody>
      </p:sp>
      <p:sp>
        <p:nvSpPr>
          <p:cNvPr id="8" name="Dikdörtgen 7"/>
          <p:cNvSpPr/>
          <p:nvPr/>
        </p:nvSpPr>
        <p:spPr>
          <a:xfrm>
            <a:off x="1600200" y="3967163"/>
            <a:ext cx="1752599" cy="5246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9" name="Dikdörtgen 6"/>
          <p:cNvSpPr>
            <a:spLocks noChangeArrowheads="1"/>
          </p:cNvSpPr>
          <p:nvPr/>
        </p:nvSpPr>
        <p:spPr bwMode="auto">
          <a:xfrm>
            <a:off x="5192713" y="6488113"/>
            <a:ext cx="395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61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93BCE010-7B75-400F-BBDD-A3A3A382192D}" type="slidenum">
              <a:rPr lang="tr-TR" smtClean="0"/>
              <a:pPr eaLnBrk="1" hangingPunct="1"/>
              <a:t>26</a:t>
            </a:fld>
            <a:endParaRPr lang="tr-TR" smtClean="0"/>
          </a:p>
        </p:txBody>
      </p:sp>
      <p:sp>
        <p:nvSpPr>
          <p:cNvPr id="3" name="Dikdörtgen 2"/>
          <p:cNvSpPr/>
          <p:nvPr/>
        </p:nvSpPr>
        <p:spPr>
          <a:xfrm>
            <a:off x="3428999" y="3907372"/>
            <a:ext cx="1763713" cy="4651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80468" y="3356846"/>
            <a:ext cx="89154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/>
              <a:t>5) Taban alanı 36 cm</a:t>
            </a:r>
            <a:r>
              <a:rPr lang="tr-TR" altLang="zh-CN" sz="2000" b="1" baseline="30000" dirty="0"/>
              <a:t>2 </a:t>
            </a:r>
            <a:r>
              <a:rPr lang="tr-TR" altLang="zh-CN" sz="2000" b="1" dirty="0"/>
              <a:t>olan küp prizmanın hacmi kaç cm</a:t>
            </a:r>
            <a:r>
              <a:rPr lang="tr-TR" altLang="zh-CN" sz="2000" b="1" baseline="30000" dirty="0"/>
              <a:t>3</a:t>
            </a:r>
            <a:r>
              <a:rPr lang="tr-TR" altLang="zh-CN" sz="2000" b="1" dirty="0"/>
              <a:t> tür?</a:t>
            </a:r>
          </a:p>
          <a:p>
            <a:r>
              <a:rPr lang="tr-TR" altLang="zh-CN" sz="2000" b="1" dirty="0"/>
              <a:t>	              </a:t>
            </a:r>
          </a:p>
          <a:p>
            <a:r>
              <a:rPr lang="tr-TR" altLang="zh-CN" sz="2000" b="1" dirty="0"/>
              <a:t>		 a)108	 </a:t>
            </a:r>
            <a:r>
              <a:rPr lang="tr-TR" altLang="zh-CN" sz="2000" b="1" dirty="0" smtClean="0"/>
              <a:t>	 </a:t>
            </a:r>
            <a:r>
              <a:rPr lang="tr-TR" altLang="zh-CN" sz="2000" b="1" dirty="0"/>
              <a:t>b)216 	 </a:t>
            </a:r>
            <a:r>
              <a:rPr lang="tr-TR" altLang="zh-CN" sz="2000" b="1" dirty="0" smtClean="0"/>
              <a:t>	c)326 </a:t>
            </a:r>
            <a:r>
              <a:rPr lang="tr-TR" altLang="zh-CN" sz="2000" b="1" dirty="0"/>
              <a:t>	</a:t>
            </a:r>
            <a:r>
              <a:rPr lang="tr-TR" altLang="zh-CN" sz="2000" b="1" dirty="0" smtClean="0"/>
              <a:t>	 </a:t>
            </a:r>
            <a:r>
              <a:rPr lang="tr-TR" altLang="zh-CN" sz="2000" b="1" dirty="0"/>
              <a:t>d)418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07950" y="66896"/>
            <a:ext cx="8924925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/>
              <a:t>4)Taban alanı 25 cm</a:t>
            </a:r>
            <a:r>
              <a:rPr lang="tr-TR" altLang="zh-CN" sz="2000" b="1" baseline="30000" dirty="0"/>
              <a:t>2</a:t>
            </a:r>
            <a:r>
              <a:rPr lang="tr-TR" altLang="zh-CN" sz="2000" b="1" dirty="0"/>
              <a:t> olan küp prizmanın yan yüz alanı kaç cm</a:t>
            </a:r>
            <a:r>
              <a:rPr lang="tr-TR" altLang="zh-CN" sz="2000" b="1" baseline="30000" dirty="0"/>
              <a:t>2</a:t>
            </a:r>
            <a:r>
              <a:rPr lang="tr-TR" altLang="zh-CN" sz="2000" b="1" dirty="0"/>
              <a:t>’dir?</a:t>
            </a:r>
            <a:endParaRPr lang="tr-TR" altLang="zh-CN" sz="2000" dirty="0"/>
          </a:p>
          <a:p>
            <a:r>
              <a:rPr lang="tr-TR" altLang="zh-CN" sz="2000" dirty="0"/>
              <a:t>		</a:t>
            </a:r>
          </a:p>
          <a:p>
            <a:r>
              <a:rPr lang="tr-TR" altLang="zh-CN" sz="2000" b="1" dirty="0"/>
              <a:t>		a)125 	 </a:t>
            </a:r>
            <a:r>
              <a:rPr lang="tr-TR" altLang="zh-CN" sz="2000" b="1" dirty="0" smtClean="0"/>
              <a:t>	 </a:t>
            </a:r>
            <a:r>
              <a:rPr lang="tr-TR" altLang="zh-CN" sz="2000" b="1" dirty="0"/>
              <a:t>b)75	   </a:t>
            </a:r>
            <a:r>
              <a:rPr lang="tr-TR" altLang="zh-CN" sz="2000" b="1" dirty="0" smtClean="0"/>
              <a:t>	c)150</a:t>
            </a:r>
            <a:r>
              <a:rPr lang="tr-TR" altLang="zh-CN" sz="2000" b="1" dirty="0"/>
              <a:t>	  </a:t>
            </a:r>
            <a:r>
              <a:rPr lang="tr-TR" altLang="zh-CN" sz="2000" b="1" dirty="0" smtClean="0"/>
              <a:t>	 </a:t>
            </a:r>
            <a:r>
              <a:rPr lang="tr-TR" altLang="zh-CN" sz="2000" b="1" dirty="0"/>
              <a:t>d)100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935553" y="632750"/>
            <a:ext cx="1706562" cy="469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2535" name="Dikdörtgen 6"/>
          <p:cNvSpPr>
            <a:spLocks noChangeArrowheads="1"/>
          </p:cNvSpPr>
          <p:nvPr/>
        </p:nvSpPr>
        <p:spPr bwMode="auto">
          <a:xfrm>
            <a:off x="5192713" y="6488113"/>
            <a:ext cx="395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>
              <a:solidFill>
                <a:srgbClr val="FF0000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75" y="1443038"/>
            <a:ext cx="213360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618038"/>
            <a:ext cx="233045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820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04428" y="184934"/>
            <a:ext cx="8020144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DİKDÖRTGENLER PRİZMASI</a:t>
            </a:r>
            <a:endParaRPr lang="tr-TR" sz="5400" dirty="0"/>
          </a:p>
        </p:txBody>
      </p:sp>
      <p:sp>
        <p:nvSpPr>
          <p:cNvPr id="5" name="Dikdörtgen 1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>
              <a:solidFill>
                <a:srgbClr val="FF0000"/>
              </a:solidFill>
            </a:endParaRPr>
          </a:p>
        </p:txBody>
      </p:sp>
      <p:pic>
        <p:nvPicPr>
          <p:cNvPr id="19458" name="Picture 2" descr="C:\Users\HERON\Desktop\mat 6 küp,kare ,dikdörtgen prizma\dgen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660016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33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52400" y="95524"/>
            <a:ext cx="8839200" cy="169277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  DİKDÖRTGENLER PRİZMASI: </a:t>
            </a:r>
          </a:p>
          <a:p>
            <a:pPr indent="449263"/>
            <a:r>
              <a:rPr lang="tr-TR" sz="2000" b="1" dirty="0"/>
              <a:t>	Tabanı dikdörtgen ve yan yüzleri dikdörtgen olan prizmaya dikdörtgenler prizması denir. </a:t>
            </a:r>
          </a:p>
          <a:p>
            <a:pPr indent="449263"/>
            <a:r>
              <a:rPr lang="tr-TR" sz="2000" b="1" dirty="0"/>
              <a:t>	Dikdörtgenler prizması yan </a:t>
            </a:r>
            <a:r>
              <a:rPr lang="tr-TR" sz="2000" b="1" dirty="0" smtClean="0"/>
              <a:t>yüzleri </a:t>
            </a:r>
            <a:r>
              <a:rPr lang="tr-TR" sz="2000" b="1" dirty="0"/>
              <a:t>karşılıklı ikişer ikişer eş olan altı adet dikdörtgenden oluşan prizmadır. 	</a:t>
            </a:r>
            <a:endParaRPr lang="tr-TR" sz="20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38" y="3068960"/>
            <a:ext cx="5256584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rbest Form 1"/>
          <p:cNvSpPr/>
          <p:nvPr/>
        </p:nvSpPr>
        <p:spPr>
          <a:xfrm>
            <a:off x="254833" y="3132944"/>
            <a:ext cx="3477718" cy="1424066"/>
          </a:xfrm>
          <a:custGeom>
            <a:avLst/>
            <a:gdLst>
              <a:gd name="connsiteX0" fmla="*/ 3447737 w 3477718"/>
              <a:gd name="connsiteY0" fmla="*/ 884420 h 1424066"/>
              <a:gd name="connsiteX1" fmla="*/ 3477718 w 3477718"/>
              <a:gd name="connsiteY1" fmla="*/ 0 h 1424066"/>
              <a:gd name="connsiteX2" fmla="*/ 0 w 3477718"/>
              <a:gd name="connsiteY2" fmla="*/ 314794 h 1424066"/>
              <a:gd name="connsiteX3" fmla="*/ 59960 w 3477718"/>
              <a:gd name="connsiteY3" fmla="*/ 1424066 h 1424066"/>
              <a:gd name="connsiteX4" fmla="*/ 3447737 w 3477718"/>
              <a:gd name="connsiteY4" fmla="*/ 884420 h 142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7718" h="1424066">
                <a:moveTo>
                  <a:pt x="3447737" y="884420"/>
                </a:moveTo>
                <a:lnTo>
                  <a:pt x="3477718" y="0"/>
                </a:lnTo>
                <a:lnTo>
                  <a:pt x="0" y="314794"/>
                </a:lnTo>
                <a:lnTo>
                  <a:pt x="59960" y="1424066"/>
                </a:lnTo>
                <a:lnTo>
                  <a:pt x="3447737" y="884420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Dikdörtgen 1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Serbest Form 4"/>
          <p:cNvSpPr/>
          <p:nvPr/>
        </p:nvSpPr>
        <p:spPr>
          <a:xfrm>
            <a:off x="1198109" y="3447738"/>
            <a:ext cx="4092315" cy="1918741"/>
          </a:xfrm>
          <a:custGeom>
            <a:avLst/>
            <a:gdLst>
              <a:gd name="connsiteX0" fmla="*/ 44971 w 4092315"/>
              <a:gd name="connsiteY0" fmla="*/ 1918741 h 1918741"/>
              <a:gd name="connsiteX1" fmla="*/ 0 w 4092315"/>
              <a:gd name="connsiteY1" fmla="*/ 539646 h 1918741"/>
              <a:gd name="connsiteX2" fmla="*/ 4092315 w 4092315"/>
              <a:gd name="connsiteY2" fmla="*/ 0 h 1918741"/>
              <a:gd name="connsiteX3" fmla="*/ 4032354 w 4092315"/>
              <a:gd name="connsiteY3" fmla="*/ 1109272 h 1918741"/>
              <a:gd name="connsiteX4" fmla="*/ 44971 w 4092315"/>
              <a:gd name="connsiteY4" fmla="*/ 1918741 h 1918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2315" h="1918741">
                <a:moveTo>
                  <a:pt x="44971" y="1918741"/>
                </a:moveTo>
                <a:lnTo>
                  <a:pt x="0" y="539646"/>
                </a:lnTo>
                <a:lnTo>
                  <a:pt x="4092315" y="0"/>
                </a:lnTo>
                <a:lnTo>
                  <a:pt x="4032354" y="1109272"/>
                </a:lnTo>
                <a:lnTo>
                  <a:pt x="44971" y="1918741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Dikdörtgen 1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Serbest Form 5"/>
          <p:cNvSpPr/>
          <p:nvPr/>
        </p:nvSpPr>
        <p:spPr>
          <a:xfrm>
            <a:off x="329784" y="4017364"/>
            <a:ext cx="4901783" cy="1364105"/>
          </a:xfrm>
          <a:custGeom>
            <a:avLst/>
            <a:gdLst>
              <a:gd name="connsiteX0" fmla="*/ 3387777 w 4901783"/>
              <a:gd name="connsiteY0" fmla="*/ 0 h 1364105"/>
              <a:gd name="connsiteX1" fmla="*/ 4901783 w 4901783"/>
              <a:gd name="connsiteY1" fmla="*/ 524656 h 1364105"/>
              <a:gd name="connsiteX2" fmla="*/ 929390 w 4901783"/>
              <a:gd name="connsiteY2" fmla="*/ 1364105 h 1364105"/>
              <a:gd name="connsiteX3" fmla="*/ 0 w 4901783"/>
              <a:gd name="connsiteY3" fmla="*/ 524656 h 1364105"/>
              <a:gd name="connsiteX4" fmla="*/ 3387777 w 4901783"/>
              <a:gd name="connsiteY4" fmla="*/ 0 h 13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1783" h="1364105">
                <a:moveTo>
                  <a:pt x="3387777" y="0"/>
                </a:moveTo>
                <a:lnTo>
                  <a:pt x="4901783" y="524656"/>
                </a:lnTo>
                <a:lnTo>
                  <a:pt x="929390" y="1364105"/>
                </a:lnTo>
                <a:lnTo>
                  <a:pt x="0" y="524656"/>
                </a:lnTo>
                <a:lnTo>
                  <a:pt x="3387777" y="0"/>
                </a:lnTo>
                <a:close/>
              </a:path>
            </a:pathLst>
          </a:custGeom>
          <a:solidFill>
            <a:srgbClr val="FFFF00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Dikdörtgen 2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Serbest Form 6"/>
          <p:cNvSpPr/>
          <p:nvPr/>
        </p:nvSpPr>
        <p:spPr>
          <a:xfrm>
            <a:off x="3702570" y="3132944"/>
            <a:ext cx="1588958" cy="1409076"/>
          </a:xfrm>
          <a:custGeom>
            <a:avLst/>
            <a:gdLst>
              <a:gd name="connsiteX0" fmla="*/ 1514007 w 1588958"/>
              <a:gd name="connsiteY0" fmla="*/ 1409076 h 1409076"/>
              <a:gd name="connsiteX1" fmla="*/ 1588958 w 1588958"/>
              <a:gd name="connsiteY1" fmla="*/ 314794 h 1409076"/>
              <a:gd name="connsiteX2" fmla="*/ 14991 w 1588958"/>
              <a:gd name="connsiteY2" fmla="*/ 0 h 1409076"/>
              <a:gd name="connsiteX3" fmla="*/ 0 w 1588958"/>
              <a:gd name="connsiteY3" fmla="*/ 914400 h 1409076"/>
              <a:gd name="connsiteX4" fmla="*/ 1514007 w 1588958"/>
              <a:gd name="connsiteY4" fmla="*/ 1409076 h 1409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8958" h="1409076">
                <a:moveTo>
                  <a:pt x="1514007" y="1409076"/>
                </a:moveTo>
                <a:lnTo>
                  <a:pt x="1588958" y="314794"/>
                </a:lnTo>
                <a:lnTo>
                  <a:pt x="14991" y="0"/>
                </a:lnTo>
                <a:lnTo>
                  <a:pt x="0" y="914400"/>
                </a:lnTo>
                <a:lnTo>
                  <a:pt x="1514007" y="1409076"/>
                </a:lnTo>
                <a:close/>
              </a:path>
            </a:pathLst>
          </a:custGeom>
          <a:solidFill>
            <a:srgbClr val="FCD5B5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2"/>
                </a:solidFill>
              </a:rPr>
              <a:t>Dikdörtgen 3</a:t>
            </a:r>
            <a:endParaRPr lang="tr-TR" b="1" dirty="0">
              <a:solidFill>
                <a:schemeClr val="tx2"/>
              </a:solidFill>
            </a:endParaRPr>
          </a:p>
        </p:txBody>
      </p:sp>
      <p:sp>
        <p:nvSpPr>
          <p:cNvPr id="8" name="Serbest Form 7"/>
          <p:cNvSpPr/>
          <p:nvPr/>
        </p:nvSpPr>
        <p:spPr>
          <a:xfrm>
            <a:off x="239843" y="3447738"/>
            <a:ext cx="1019331" cy="1933731"/>
          </a:xfrm>
          <a:custGeom>
            <a:avLst/>
            <a:gdLst>
              <a:gd name="connsiteX0" fmla="*/ 974360 w 1019331"/>
              <a:gd name="connsiteY0" fmla="*/ 539646 h 1933731"/>
              <a:gd name="connsiteX1" fmla="*/ 1019331 w 1019331"/>
              <a:gd name="connsiteY1" fmla="*/ 1933731 h 1933731"/>
              <a:gd name="connsiteX2" fmla="*/ 59960 w 1019331"/>
              <a:gd name="connsiteY2" fmla="*/ 1124262 h 1933731"/>
              <a:gd name="connsiteX3" fmla="*/ 0 w 1019331"/>
              <a:gd name="connsiteY3" fmla="*/ 0 h 1933731"/>
              <a:gd name="connsiteX4" fmla="*/ 974360 w 1019331"/>
              <a:gd name="connsiteY4" fmla="*/ 539646 h 1933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9331" h="1933731">
                <a:moveTo>
                  <a:pt x="974360" y="539646"/>
                </a:moveTo>
                <a:lnTo>
                  <a:pt x="1019331" y="1933731"/>
                </a:lnTo>
                <a:lnTo>
                  <a:pt x="59960" y="1124262"/>
                </a:lnTo>
                <a:lnTo>
                  <a:pt x="0" y="0"/>
                </a:lnTo>
                <a:lnTo>
                  <a:pt x="974360" y="539646"/>
                </a:lnTo>
                <a:close/>
              </a:path>
            </a:pathLst>
          </a:custGeom>
          <a:solidFill>
            <a:srgbClr val="FCD5B5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2"/>
                </a:solidFill>
              </a:rPr>
              <a:t>Dikdörtgen 3</a:t>
            </a:r>
            <a:endParaRPr lang="tr-TR" b="1" dirty="0">
              <a:solidFill>
                <a:schemeClr val="tx2"/>
              </a:solidFill>
            </a:endParaRPr>
          </a:p>
        </p:txBody>
      </p:sp>
      <p:sp>
        <p:nvSpPr>
          <p:cNvPr id="9" name="Serbest Form 8"/>
          <p:cNvSpPr/>
          <p:nvPr/>
        </p:nvSpPr>
        <p:spPr>
          <a:xfrm>
            <a:off x="254833" y="3147934"/>
            <a:ext cx="5036695" cy="854440"/>
          </a:xfrm>
          <a:custGeom>
            <a:avLst/>
            <a:gdLst>
              <a:gd name="connsiteX0" fmla="*/ 5036695 w 5036695"/>
              <a:gd name="connsiteY0" fmla="*/ 299804 h 854440"/>
              <a:gd name="connsiteX1" fmla="*/ 3462728 w 5036695"/>
              <a:gd name="connsiteY1" fmla="*/ 0 h 854440"/>
              <a:gd name="connsiteX2" fmla="*/ 0 w 5036695"/>
              <a:gd name="connsiteY2" fmla="*/ 299804 h 854440"/>
              <a:gd name="connsiteX3" fmla="*/ 974360 w 5036695"/>
              <a:gd name="connsiteY3" fmla="*/ 854440 h 854440"/>
              <a:gd name="connsiteX4" fmla="*/ 5036695 w 5036695"/>
              <a:gd name="connsiteY4" fmla="*/ 299804 h 85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6695" h="854440">
                <a:moveTo>
                  <a:pt x="5036695" y="299804"/>
                </a:moveTo>
                <a:lnTo>
                  <a:pt x="3462728" y="0"/>
                </a:lnTo>
                <a:lnTo>
                  <a:pt x="0" y="299804"/>
                </a:lnTo>
                <a:lnTo>
                  <a:pt x="974360" y="854440"/>
                </a:lnTo>
                <a:lnTo>
                  <a:pt x="5036695" y="299804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Dikdörtgen 2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Metin kutusu 10"/>
          <p:cNvSpPr txBox="1">
            <a:spLocks noChangeArrowheads="1"/>
          </p:cNvSpPr>
          <p:nvPr/>
        </p:nvSpPr>
        <p:spPr bwMode="auto">
          <a:xfrm>
            <a:off x="1655238" y="5366479"/>
            <a:ext cx="727257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sz="2000" b="1" dirty="0" smtClean="0">
                <a:solidFill>
                  <a:srgbClr val="FF0000"/>
                </a:solidFill>
              </a:rPr>
              <a:t>Dikdörtgenler  prizmasının</a:t>
            </a:r>
            <a:r>
              <a:rPr lang="tr-TR" sz="2000" b="1" dirty="0">
                <a:solidFill>
                  <a:srgbClr val="FF0000"/>
                </a:solidFill>
              </a:rPr>
              <a:t>;</a:t>
            </a:r>
          </a:p>
          <a:p>
            <a:pPr eaLnBrk="1" hangingPunct="1"/>
            <a:r>
              <a:rPr lang="tr-TR" sz="2000" b="1" dirty="0" smtClean="0">
                <a:solidFill>
                  <a:srgbClr val="FF0000"/>
                </a:solidFill>
              </a:rPr>
              <a:t>3 </a:t>
            </a:r>
            <a:r>
              <a:rPr lang="tr-TR" sz="2000" b="1" dirty="0">
                <a:solidFill>
                  <a:srgbClr val="FF0000"/>
                </a:solidFill>
              </a:rPr>
              <a:t>tane </a:t>
            </a:r>
            <a:r>
              <a:rPr lang="tr-TR" sz="2000" b="1" dirty="0" smtClean="0">
                <a:solidFill>
                  <a:srgbClr val="FF0000"/>
                </a:solidFill>
              </a:rPr>
              <a:t>karşılıklı birbirine </a:t>
            </a:r>
            <a:r>
              <a:rPr lang="tr-TR" sz="2000" b="1" dirty="0">
                <a:solidFill>
                  <a:srgbClr val="FF0000"/>
                </a:solidFill>
              </a:rPr>
              <a:t>eşit </a:t>
            </a:r>
            <a:r>
              <a:rPr lang="tr-TR" sz="2000" b="1" dirty="0" smtClean="0">
                <a:solidFill>
                  <a:srgbClr val="FF0000"/>
                </a:solidFill>
              </a:rPr>
              <a:t>dikdörtgen  </a:t>
            </a:r>
            <a:r>
              <a:rPr lang="tr-TR" sz="2000" b="1" dirty="0">
                <a:solidFill>
                  <a:srgbClr val="FF0000"/>
                </a:solidFill>
              </a:rPr>
              <a:t>olan </a:t>
            </a:r>
            <a:r>
              <a:rPr lang="tr-TR" sz="2000" b="1" dirty="0" smtClean="0">
                <a:solidFill>
                  <a:srgbClr val="FF0000"/>
                </a:solidFill>
              </a:rPr>
              <a:t>6 tane yüzü</a:t>
            </a:r>
            <a:r>
              <a:rPr lang="tr-TR" sz="2000" b="1" dirty="0">
                <a:solidFill>
                  <a:srgbClr val="FF0000"/>
                </a:solidFill>
              </a:rPr>
              <a:t>,</a:t>
            </a:r>
          </a:p>
          <a:p>
            <a:pPr eaLnBrk="1" hangingPunct="1"/>
            <a:r>
              <a:rPr lang="tr-TR" sz="2000" b="1" dirty="0" smtClean="0">
                <a:solidFill>
                  <a:srgbClr val="FF0000"/>
                </a:solidFill>
              </a:rPr>
              <a:t>8 </a:t>
            </a:r>
            <a:r>
              <a:rPr lang="tr-TR" sz="2000" b="1" dirty="0">
                <a:solidFill>
                  <a:srgbClr val="FF0000"/>
                </a:solidFill>
              </a:rPr>
              <a:t>tane </a:t>
            </a:r>
            <a:r>
              <a:rPr lang="tr-TR" sz="2000" b="1" dirty="0" smtClean="0">
                <a:solidFill>
                  <a:srgbClr val="FF0000"/>
                </a:solidFill>
              </a:rPr>
              <a:t>köşesi,4 </a:t>
            </a:r>
            <a:r>
              <a:rPr lang="tr-TR" sz="2000" b="1" dirty="0">
                <a:solidFill>
                  <a:srgbClr val="FF0000"/>
                </a:solidFill>
              </a:rPr>
              <a:t>tane </a:t>
            </a:r>
            <a:r>
              <a:rPr lang="tr-TR" sz="2000" b="1" dirty="0" smtClean="0">
                <a:solidFill>
                  <a:srgbClr val="FF0000"/>
                </a:solidFill>
              </a:rPr>
              <a:t>birbirine eşit yüksekliği  </a:t>
            </a:r>
            <a:r>
              <a:rPr lang="tr-TR" sz="2000" b="1" dirty="0">
                <a:solidFill>
                  <a:srgbClr val="FF0000"/>
                </a:solidFill>
              </a:rPr>
              <a:t>vardır.</a:t>
            </a:r>
          </a:p>
        </p:txBody>
      </p:sp>
    </p:spTree>
    <p:extLst>
      <p:ext uri="{BB962C8B-B14F-4D97-AF65-F5344CB8AC3E}">
        <p14:creationId xmlns:p14="http://schemas.microsoft.com/office/powerpoint/2010/main" val="191204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64703"/>
            <a:ext cx="5055973" cy="546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78749"/>
            <a:ext cx="193690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rbest Form 4"/>
          <p:cNvSpPr/>
          <p:nvPr/>
        </p:nvSpPr>
        <p:spPr>
          <a:xfrm>
            <a:off x="2713220" y="779489"/>
            <a:ext cx="1064301" cy="1499016"/>
          </a:xfrm>
          <a:custGeom>
            <a:avLst/>
            <a:gdLst>
              <a:gd name="connsiteX0" fmla="*/ 0 w 1064301"/>
              <a:gd name="connsiteY0" fmla="*/ 0 h 1499016"/>
              <a:gd name="connsiteX1" fmla="*/ 1064301 w 1064301"/>
              <a:gd name="connsiteY1" fmla="*/ 29980 h 1499016"/>
              <a:gd name="connsiteX2" fmla="*/ 1064301 w 1064301"/>
              <a:gd name="connsiteY2" fmla="*/ 1499016 h 1499016"/>
              <a:gd name="connsiteX3" fmla="*/ 0 w 1064301"/>
              <a:gd name="connsiteY3" fmla="*/ 1484026 h 1499016"/>
              <a:gd name="connsiteX4" fmla="*/ 0 w 1064301"/>
              <a:gd name="connsiteY4" fmla="*/ 0 h 149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4301" h="1499016">
                <a:moveTo>
                  <a:pt x="0" y="0"/>
                </a:moveTo>
                <a:lnTo>
                  <a:pt x="1064301" y="29980"/>
                </a:lnTo>
                <a:lnTo>
                  <a:pt x="1064301" y="1499016"/>
                </a:lnTo>
                <a:lnTo>
                  <a:pt x="0" y="1484026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2"/>
                </a:solidFill>
              </a:rPr>
              <a:t>Üst taban</a:t>
            </a:r>
          </a:p>
          <a:p>
            <a:pPr algn="ctr"/>
            <a:r>
              <a:rPr lang="tr-TR" b="1" dirty="0" smtClean="0">
                <a:solidFill>
                  <a:schemeClr val="tx2"/>
                </a:solidFill>
              </a:rPr>
              <a:t>Dikdtgen</a:t>
            </a:r>
          </a:p>
          <a:p>
            <a:pPr algn="ctr"/>
            <a:r>
              <a:rPr lang="tr-TR" b="1" dirty="0" smtClean="0">
                <a:solidFill>
                  <a:schemeClr val="tx2"/>
                </a:solidFill>
              </a:rPr>
              <a:t>3</a:t>
            </a:r>
            <a:endParaRPr lang="tr-TR" b="1" dirty="0">
              <a:solidFill>
                <a:schemeClr val="tx2"/>
              </a:solidFill>
            </a:endParaRPr>
          </a:p>
        </p:txBody>
      </p:sp>
      <p:sp>
        <p:nvSpPr>
          <p:cNvPr id="11" name="Serbest Form 10"/>
          <p:cNvSpPr/>
          <p:nvPr/>
        </p:nvSpPr>
        <p:spPr>
          <a:xfrm>
            <a:off x="2699792" y="4734138"/>
            <a:ext cx="1064301" cy="1499016"/>
          </a:xfrm>
          <a:custGeom>
            <a:avLst/>
            <a:gdLst>
              <a:gd name="connsiteX0" fmla="*/ 0 w 1064301"/>
              <a:gd name="connsiteY0" fmla="*/ 0 h 1499016"/>
              <a:gd name="connsiteX1" fmla="*/ 1064301 w 1064301"/>
              <a:gd name="connsiteY1" fmla="*/ 29980 h 1499016"/>
              <a:gd name="connsiteX2" fmla="*/ 1064301 w 1064301"/>
              <a:gd name="connsiteY2" fmla="*/ 1499016 h 1499016"/>
              <a:gd name="connsiteX3" fmla="*/ 0 w 1064301"/>
              <a:gd name="connsiteY3" fmla="*/ 1484026 h 1499016"/>
              <a:gd name="connsiteX4" fmla="*/ 0 w 1064301"/>
              <a:gd name="connsiteY4" fmla="*/ 0 h 149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4301" h="1499016">
                <a:moveTo>
                  <a:pt x="0" y="0"/>
                </a:moveTo>
                <a:lnTo>
                  <a:pt x="1064301" y="29980"/>
                </a:lnTo>
                <a:lnTo>
                  <a:pt x="1064301" y="1499016"/>
                </a:lnTo>
                <a:lnTo>
                  <a:pt x="0" y="1484026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2"/>
                </a:solidFill>
              </a:rPr>
              <a:t>Alt taban</a:t>
            </a:r>
          </a:p>
          <a:p>
            <a:pPr algn="ctr"/>
            <a:r>
              <a:rPr lang="tr-TR" b="1" dirty="0" smtClean="0">
                <a:solidFill>
                  <a:schemeClr val="tx2"/>
                </a:solidFill>
              </a:rPr>
              <a:t>Dikdtgen</a:t>
            </a:r>
          </a:p>
          <a:p>
            <a:pPr algn="ctr"/>
            <a:r>
              <a:rPr lang="tr-TR" b="1" dirty="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6" name="Serbest Form 5"/>
          <p:cNvSpPr/>
          <p:nvPr/>
        </p:nvSpPr>
        <p:spPr>
          <a:xfrm>
            <a:off x="2713220" y="2263515"/>
            <a:ext cx="1049311" cy="2473377"/>
          </a:xfrm>
          <a:custGeom>
            <a:avLst/>
            <a:gdLst>
              <a:gd name="connsiteX0" fmla="*/ 1049311 w 1049311"/>
              <a:gd name="connsiteY0" fmla="*/ 0 h 2473377"/>
              <a:gd name="connsiteX1" fmla="*/ 14990 w 1049311"/>
              <a:gd name="connsiteY1" fmla="*/ 29980 h 2473377"/>
              <a:gd name="connsiteX2" fmla="*/ 0 w 1049311"/>
              <a:gd name="connsiteY2" fmla="*/ 2473377 h 2473377"/>
              <a:gd name="connsiteX3" fmla="*/ 1049311 w 1049311"/>
              <a:gd name="connsiteY3" fmla="*/ 2473377 h 2473377"/>
              <a:gd name="connsiteX4" fmla="*/ 1049311 w 1049311"/>
              <a:gd name="connsiteY4" fmla="*/ 0 h 247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9311" h="2473377">
                <a:moveTo>
                  <a:pt x="1049311" y="0"/>
                </a:moveTo>
                <a:lnTo>
                  <a:pt x="14990" y="29980"/>
                </a:lnTo>
                <a:cubicBezTo>
                  <a:pt x="9993" y="844446"/>
                  <a:pt x="4997" y="1658911"/>
                  <a:pt x="0" y="2473377"/>
                </a:cubicBezTo>
                <a:lnTo>
                  <a:pt x="1049311" y="2473377"/>
                </a:lnTo>
                <a:lnTo>
                  <a:pt x="1049311" y="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Yan yüz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Dikdtgen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Serbest Form 13"/>
          <p:cNvSpPr/>
          <p:nvPr/>
        </p:nvSpPr>
        <p:spPr>
          <a:xfrm>
            <a:off x="5227778" y="2263515"/>
            <a:ext cx="1049311" cy="2473377"/>
          </a:xfrm>
          <a:custGeom>
            <a:avLst/>
            <a:gdLst>
              <a:gd name="connsiteX0" fmla="*/ 1049311 w 1049311"/>
              <a:gd name="connsiteY0" fmla="*/ 0 h 2473377"/>
              <a:gd name="connsiteX1" fmla="*/ 14990 w 1049311"/>
              <a:gd name="connsiteY1" fmla="*/ 29980 h 2473377"/>
              <a:gd name="connsiteX2" fmla="*/ 0 w 1049311"/>
              <a:gd name="connsiteY2" fmla="*/ 2473377 h 2473377"/>
              <a:gd name="connsiteX3" fmla="*/ 1049311 w 1049311"/>
              <a:gd name="connsiteY3" fmla="*/ 2473377 h 2473377"/>
              <a:gd name="connsiteX4" fmla="*/ 1049311 w 1049311"/>
              <a:gd name="connsiteY4" fmla="*/ 0 h 247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9311" h="2473377">
                <a:moveTo>
                  <a:pt x="1049311" y="0"/>
                </a:moveTo>
                <a:lnTo>
                  <a:pt x="14990" y="29980"/>
                </a:lnTo>
                <a:cubicBezTo>
                  <a:pt x="9993" y="844446"/>
                  <a:pt x="4997" y="1658911"/>
                  <a:pt x="0" y="2473377"/>
                </a:cubicBezTo>
                <a:lnTo>
                  <a:pt x="1049311" y="2473377"/>
                </a:lnTo>
                <a:lnTo>
                  <a:pt x="1049311" y="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Yan yüz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Dikdtgen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Serbest Form 6"/>
          <p:cNvSpPr/>
          <p:nvPr/>
        </p:nvSpPr>
        <p:spPr>
          <a:xfrm>
            <a:off x="3777521" y="2263515"/>
            <a:ext cx="1469036" cy="2488367"/>
          </a:xfrm>
          <a:custGeom>
            <a:avLst/>
            <a:gdLst>
              <a:gd name="connsiteX0" fmla="*/ 0 w 1469036"/>
              <a:gd name="connsiteY0" fmla="*/ 14990 h 2488367"/>
              <a:gd name="connsiteX1" fmla="*/ 1469036 w 1469036"/>
              <a:gd name="connsiteY1" fmla="*/ 0 h 2488367"/>
              <a:gd name="connsiteX2" fmla="*/ 1439056 w 1469036"/>
              <a:gd name="connsiteY2" fmla="*/ 2488367 h 2488367"/>
              <a:gd name="connsiteX3" fmla="*/ 14990 w 1469036"/>
              <a:gd name="connsiteY3" fmla="*/ 2473377 h 2488367"/>
              <a:gd name="connsiteX4" fmla="*/ 0 w 1469036"/>
              <a:gd name="connsiteY4" fmla="*/ 14990 h 2488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9036" h="2488367">
                <a:moveTo>
                  <a:pt x="0" y="14990"/>
                </a:moveTo>
                <a:lnTo>
                  <a:pt x="1469036" y="0"/>
                </a:lnTo>
                <a:lnTo>
                  <a:pt x="1439056" y="2488367"/>
                </a:lnTo>
                <a:lnTo>
                  <a:pt x="14990" y="2473377"/>
                </a:lnTo>
                <a:cubicBezTo>
                  <a:pt x="9993" y="1653915"/>
                  <a:pt x="4997" y="834452"/>
                  <a:pt x="0" y="14990"/>
                </a:cubicBezTo>
                <a:close/>
              </a:path>
            </a:pathLst>
          </a:custGeom>
          <a:solidFill>
            <a:srgbClr val="FCD5B5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7030A0"/>
                </a:solidFill>
              </a:rPr>
              <a:t>Yan yüz</a:t>
            </a:r>
          </a:p>
          <a:p>
            <a:pPr algn="ctr"/>
            <a:r>
              <a:rPr lang="tr-TR" b="1" dirty="0" smtClean="0">
                <a:solidFill>
                  <a:srgbClr val="7030A0"/>
                </a:solidFill>
              </a:rPr>
              <a:t>Dikdtgen</a:t>
            </a:r>
          </a:p>
          <a:p>
            <a:pPr algn="ctr"/>
            <a:r>
              <a:rPr lang="tr-TR" b="1" dirty="0">
                <a:solidFill>
                  <a:srgbClr val="7030A0"/>
                </a:solidFill>
              </a:rPr>
              <a:t>2</a:t>
            </a:r>
          </a:p>
        </p:txBody>
      </p:sp>
      <p:sp>
        <p:nvSpPr>
          <p:cNvPr id="16" name="Serbest Form 15"/>
          <p:cNvSpPr/>
          <p:nvPr/>
        </p:nvSpPr>
        <p:spPr>
          <a:xfrm>
            <a:off x="6281119" y="2245771"/>
            <a:ext cx="1469036" cy="2488367"/>
          </a:xfrm>
          <a:custGeom>
            <a:avLst/>
            <a:gdLst>
              <a:gd name="connsiteX0" fmla="*/ 0 w 1469036"/>
              <a:gd name="connsiteY0" fmla="*/ 14990 h 2488367"/>
              <a:gd name="connsiteX1" fmla="*/ 1469036 w 1469036"/>
              <a:gd name="connsiteY1" fmla="*/ 0 h 2488367"/>
              <a:gd name="connsiteX2" fmla="*/ 1439056 w 1469036"/>
              <a:gd name="connsiteY2" fmla="*/ 2488367 h 2488367"/>
              <a:gd name="connsiteX3" fmla="*/ 14990 w 1469036"/>
              <a:gd name="connsiteY3" fmla="*/ 2473377 h 2488367"/>
              <a:gd name="connsiteX4" fmla="*/ 0 w 1469036"/>
              <a:gd name="connsiteY4" fmla="*/ 14990 h 2488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9036" h="2488367">
                <a:moveTo>
                  <a:pt x="0" y="14990"/>
                </a:moveTo>
                <a:lnTo>
                  <a:pt x="1469036" y="0"/>
                </a:lnTo>
                <a:lnTo>
                  <a:pt x="1439056" y="2488367"/>
                </a:lnTo>
                <a:lnTo>
                  <a:pt x="14990" y="2473377"/>
                </a:lnTo>
                <a:cubicBezTo>
                  <a:pt x="9993" y="1653915"/>
                  <a:pt x="4997" y="834452"/>
                  <a:pt x="0" y="14990"/>
                </a:cubicBezTo>
                <a:close/>
              </a:path>
            </a:pathLst>
          </a:custGeom>
          <a:solidFill>
            <a:srgbClr val="FCD5B5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7030A0"/>
                </a:solidFill>
              </a:rPr>
              <a:t>Yan yüz</a:t>
            </a:r>
          </a:p>
          <a:p>
            <a:pPr algn="ctr"/>
            <a:r>
              <a:rPr lang="tr-TR" b="1" dirty="0" smtClean="0">
                <a:solidFill>
                  <a:srgbClr val="7030A0"/>
                </a:solidFill>
              </a:rPr>
              <a:t>Dikdtgen</a:t>
            </a:r>
          </a:p>
          <a:p>
            <a:pPr algn="ctr"/>
            <a:r>
              <a:rPr lang="tr-TR" b="1" dirty="0">
                <a:solidFill>
                  <a:srgbClr val="7030A0"/>
                </a:solidFill>
              </a:rPr>
              <a:t>2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4065539" y="142474"/>
            <a:ext cx="4898949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DİKDÖRTGENLER PRİZMASININ AÇIK </a:t>
            </a:r>
            <a:r>
              <a:rPr lang="tr-TR" sz="2000" b="1" dirty="0" smtClean="0">
                <a:solidFill>
                  <a:srgbClr val="FF0000"/>
                </a:solidFill>
              </a:rPr>
              <a:t>ŞEKLİ: 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	</a:t>
            </a:r>
            <a:r>
              <a:rPr lang="tr-TR" sz="2000" b="1" dirty="0" smtClean="0"/>
              <a:t>Dikdörtgenler prizmasının Karşılıklı yüzleri birbirine eşittir. </a:t>
            </a:r>
            <a:endParaRPr lang="tr-TR" sz="2000" b="1" dirty="0"/>
          </a:p>
        </p:txBody>
      </p:sp>
      <p:sp>
        <p:nvSpPr>
          <p:cNvPr id="10" name="Serbest Form 9"/>
          <p:cNvSpPr/>
          <p:nvPr/>
        </p:nvSpPr>
        <p:spPr>
          <a:xfrm>
            <a:off x="224852" y="1903751"/>
            <a:ext cx="1034322" cy="2428406"/>
          </a:xfrm>
          <a:custGeom>
            <a:avLst/>
            <a:gdLst>
              <a:gd name="connsiteX0" fmla="*/ 0 w 1034322"/>
              <a:gd name="connsiteY0" fmla="*/ 0 h 2428406"/>
              <a:gd name="connsiteX1" fmla="*/ 1034322 w 1034322"/>
              <a:gd name="connsiteY1" fmla="*/ 29980 h 2428406"/>
              <a:gd name="connsiteX2" fmla="*/ 1034322 w 1034322"/>
              <a:gd name="connsiteY2" fmla="*/ 2398426 h 2428406"/>
              <a:gd name="connsiteX3" fmla="*/ 0 w 1034322"/>
              <a:gd name="connsiteY3" fmla="*/ 2428406 h 2428406"/>
              <a:gd name="connsiteX4" fmla="*/ 0 w 1034322"/>
              <a:gd name="connsiteY4" fmla="*/ 0 h 2428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4322" h="2428406">
                <a:moveTo>
                  <a:pt x="0" y="0"/>
                </a:moveTo>
                <a:lnTo>
                  <a:pt x="1034322" y="29980"/>
                </a:lnTo>
                <a:lnTo>
                  <a:pt x="1034322" y="2398426"/>
                </a:lnTo>
                <a:lnTo>
                  <a:pt x="0" y="2428406"/>
                </a:lnTo>
                <a:lnTo>
                  <a:pt x="0" y="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Yan yüz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Dikdtgen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1</a:t>
            </a:r>
          </a:p>
          <a:p>
            <a:pPr algn="ctr"/>
            <a:endParaRPr lang="tr-TR" dirty="0"/>
          </a:p>
        </p:txBody>
      </p:sp>
      <p:sp>
        <p:nvSpPr>
          <p:cNvPr id="13" name="Serbest Form 12"/>
          <p:cNvSpPr/>
          <p:nvPr/>
        </p:nvSpPr>
        <p:spPr>
          <a:xfrm>
            <a:off x="239843" y="4302177"/>
            <a:ext cx="1768839" cy="764498"/>
          </a:xfrm>
          <a:custGeom>
            <a:avLst/>
            <a:gdLst>
              <a:gd name="connsiteX0" fmla="*/ 1019331 w 1768839"/>
              <a:gd name="connsiteY0" fmla="*/ 0 h 764498"/>
              <a:gd name="connsiteX1" fmla="*/ 1768839 w 1768839"/>
              <a:gd name="connsiteY1" fmla="*/ 764498 h 764498"/>
              <a:gd name="connsiteX2" fmla="*/ 749508 w 1768839"/>
              <a:gd name="connsiteY2" fmla="*/ 749508 h 764498"/>
              <a:gd name="connsiteX3" fmla="*/ 0 w 1768839"/>
              <a:gd name="connsiteY3" fmla="*/ 29980 h 764498"/>
              <a:gd name="connsiteX4" fmla="*/ 1019331 w 1768839"/>
              <a:gd name="connsiteY4" fmla="*/ 0 h 76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839" h="764498">
                <a:moveTo>
                  <a:pt x="1019331" y="0"/>
                </a:moveTo>
                <a:lnTo>
                  <a:pt x="1768839" y="764498"/>
                </a:lnTo>
                <a:lnTo>
                  <a:pt x="749508" y="749508"/>
                </a:lnTo>
                <a:lnTo>
                  <a:pt x="0" y="29980"/>
                </a:lnTo>
                <a:lnTo>
                  <a:pt x="1019331" y="0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b="1" dirty="0" smtClean="0">
              <a:solidFill>
                <a:schemeClr val="tx2"/>
              </a:solidFill>
            </a:endParaRPr>
          </a:p>
          <a:p>
            <a:r>
              <a:rPr lang="tr-TR" b="1" dirty="0">
                <a:solidFill>
                  <a:schemeClr val="tx2"/>
                </a:solidFill>
              </a:rPr>
              <a:t> </a:t>
            </a:r>
            <a:r>
              <a:rPr lang="tr-TR" b="1" dirty="0" smtClean="0">
                <a:solidFill>
                  <a:schemeClr val="tx2"/>
                </a:solidFill>
              </a:rPr>
              <a:t>  Alt </a:t>
            </a:r>
            <a:r>
              <a:rPr lang="tr-TR" b="1" dirty="0">
                <a:solidFill>
                  <a:schemeClr val="tx2"/>
                </a:solidFill>
              </a:rPr>
              <a:t>taban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        Dikdtgen</a:t>
            </a:r>
            <a:endParaRPr lang="tr-TR" b="1" dirty="0">
              <a:solidFill>
                <a:schemeClr val="tx2"/>
              </a:solidFill>
            </a:endParaRPr>
          </a:p>
          <a:p>
            <a:r>
              <a:rPr lang="tr-TR" b="1" dirty="0" smtClean="0">
                <a:solidFill>
                  <a:schemeClr val="tx2"/>
                </a:solidFill>
              </a:rPr>
              <a:t>                    3</a:t>
            </a:r>
            <a:endParaRPr lang="tr-TR" b="1" dirty="0">
              <a:solidFill>
                <a:schemeClr val="tx2"/>
              </a:solidFill>
            </a:endParaRPr>
          </a:p>
          <a:p>
            <a:pPr algn="ctr"/>
            <a:endParaRPr lang="tr-TR" dirty="0"/>
          </a:p>
        </p:txBody>
      </p:sp>
      <p:sp>
        <p:nvSpPr>
          <p:cNvPr id="15" name="Serbest Form 14"/>
          <p:cNvSpPr/>
          <p:nvPr/>
        </p:nvSpPr>
        <p:spPr>
          <a:xfrm>
            <a:off x="1244184" y="1948721"/>
            <a:ext cx="764498" cy="3117954"/>
          </a:xfrm>
          <a:custGeom>
            <a:avLst/>
            <a:gdLst>
              <a:gd name="connsiteX0" fmla="*/ 0 w 764498"/>
              <a:gd name="connsiteY0" fmla="*/ 2353456 h 3117954"/>
              <a:gd name="connsiteX1" fmla="*/ 764498 w 764498"/>
              <a:gd name="connsiteY1" fmla="*/ 3117954 h 3117954"/>
              <a:gd name="connsiteX2" fmla="*/ 764498 w 764498"/>
              <a:gd name="connsiteY2" fmla="*/ 719528 h 3117954"/>
              <a:gd name="connsiteX3" fmla="*/ 29980 w 764498"/>
              <a:gd name="connsiteY3" fmla="*/ 0 h 3117954"/>
              <a:gd name="connsiteX4" fmla="*/ 0 w 764498"/>
              <a:gd name="connsiteY4" fmla="*/ 2353456 h 311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4498" h="3117954">
                <a:moveTo>
                  <a:pt x="0" y="2353456"/>
                </a:moveTo>
                <a:lnTo>
                  <a:pt x="764498" y="3117954"/>
                </a:lnTo>
                <a:lnTo>
                  <a:pt x="764498" y="719528"/>
                </a:lnTo>
                <a:lnTo>
                  <a:pt x="29980" y="0"/>
                </a:lnTo>
                <a:lnTo>
                  <a:pt x="0" y="2353456"/>
                </a:lnTo>
                <a:close/>
              </a:path>
            </a:pathLst>
          </a:custGeom>
          <a:solidFill>
            <a:srgbClr val="FCD5B5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7030A0"/>
                </a:solidFill>
              </a:rPr>
              <a:t>Yan yüz</a:t>
            </a:r>
          </a:p>
          <a:p>
            <a:pPr algn="ctr"/>
            <a:r>
              <a:rPr lang="tr-TR" b="1" dirty="0">
                <a:solidFill>
                  <a:srgbClr val="7030A0"/>
                </a:solidFill>
              </a:rPr>
              <a:t>Dikdtgen</a:t>
            </a:r>
          </a:p>
          <a:p>
            <a:pPr algn="ctr"/>
            <a:r>
              <a:rPr lang="tr-TR" b="1" dirty="0">
                <a:solidFill>
                  <a:srgbClr val="7030A0"/>
                </a:solidFill>
              </a:rPr>
              <a:t>2</a:t>
            </a:r>
          </a:p>
          <a:p>
            <a:pPr algn="ctr"/>
            <a:endParaRPr lang="tr-TR" dirty="0"/>
          </a:p>
        </p:txBody>
      </p:sp>
      <p:sp>
        <p:nvSpPr>
          <p:cNvPr id="17" name="Serbest Form 16"/>
          <p:cNvSpPr/>
          <p:nvPr/>
        </p:nvSpPr>
        <p:spPr>
          <a:xfrm>
            <a:off x="2683239" y="2263515"/>
            <a:ext cx="5051686" cy="2473377"/>
          </a:xfrm>
          <a:custGeom>
            <a:avLst/>
            <a:gdLst>
              <a:gd name="connsiteX0" fmla="*/ 44971 w 5051686"/>
              <a:gd name="connsiteY0" fmla="*/ 0 h 2473377"/>
              <a:gd name="connsiteX1" fmla="*/ 5036695 w 5051686"/>
              <a:gd name="connsiteY1" fmla="*/ 0 h 2473377"/>
              <a:gd name="connsiteX2" fmla="*/ 5051686 w 5051686"/>
              <a:gd name="connsiteY2" fmla="*/ 2458387 h 2473377"/>
              <a:gd name="connsiteX3" fmla="*/ 0 w 5051686"/>
              <a:gd name="connsiteY3" fmla="*/ 2473377 h 2473377"/>
              <a:gd name="connsiteX4" fmla="*/ 44971 w 5051686"/>
              <a:gd name="connsiteY4" fmla="*/ 0 h 247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686" h="2473377">
                <a:moveTo>
                  <a:pt x="44971" y="0"/>
                </a:moveTo>
                <a:lnTo>
                  <a:pt x="5036695" y="0"/>
                </a:lnTo>
                <a:lnTo>
                  <a:pt x="5051686" y="2458387"/>
                </a:lnTo>
                <a:lnTo>
                  <a:pt x="0" y="2473377"/>
                </a:lnTo>
                <a:lnTo>
                  <a:pt x="44971" y="0"/>
                </a:lnTo>
                <a:close/>
              </a:path>
            </a:pathLst>
          </a:custGeom>
          <a:solidFill>
            <a:srgbClr val="FF0000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 smtClean="0"/>
          </a:p>
          <a:p>
            <a:pPr algn="ctr"/>
            <a:endParaRPr lang="tr-TR" b="1" dirty="0"/>
          </a:p>
          <a:p>
            <a:pPr algn="ctr"/>
            <a:endParaRPr lang="tr-TR" b="1" dirty="0" smtClean="0"/>
          </a:p>
          <a:p>
            <a:pPr algn="ctr"/>
            <a:endParaRPr lang="tr-TR" b="1" dirty="0"/>
          </a:p>
          <a:p>
            <a:pPr algn="ctr"/>
            <a:endParaRPr lang="tr-TR" b="1" dirty="0" smtClean="0"/>
          </a:p>
          <a:p>
            <a:pPr algn="ctr"/>
            <a:endParaRPr lang="tr-TR" b="1" dirty="0" smtClean="0"/>
          </a:p>
          <a:p>
            <a:pPr algn="ctr"/>
            <a:r>
              <a:rPr lang="tr-TR" b="1" dirty="0" smtClean="0"/>
              <a:t>Dikdörtgenin yanal yüzü bir dikdörtgendir</a:t>
            </a:r>
          </a:p>
          <a:p>
            <a:pPr algn="ctr"/>
            <a:r>
              <a:rPr lang="tr-TR" b="1" dirty="0" smtClean="0"/>
              <a:t>(Yan yüzlerin açılımının birleşiminden oluşur.)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11549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6" grpId="0" animBg="1"/>
      <p:bldP spid="14" grpId="0" animBg="1"/>
      <p:bldP spid="7" grpId="0" animBg="1"/>
      <p:bldP spid="16" grpId="0" animBg="1"/>
      <p:bldP spid="18" grpId="0" animBg="1"/>
      <p:bldP spid="10" grpId="0" animBg="1"/>
      <p:bldP spid="13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2CE027D-ED78-486C-BA4F-B250ADA055E8}" type="slidenum">
              <a:rPr lang="tr-TR" smtClean="0"/>
              <a:pPr eaLnBrk="1" hangingPunct="1"/>
              <a:t>3</a:t>
            </a:fld>
            <a:endParaRPr lang="tr-TR" smtClean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52400" y="152132"/>
            <a:ext cx="8763000" cy="113877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800" b="1" dirty="0">
                <a:solidFill>
                  <a:srgbClr val="FF0000"/>
                </a:solidFill>
              </a:rPr>
              <a:t>KÜP PRİZMA:</a:t>
            </a:r>
            <a:endParaRPr lang="tr-TR" altLang="zh-CN" sz="2800" dirty="0">
              <a:solidFill>
                <a:srgbClr val="FF0000"/>
              </a:solidFill>
            </a:endParaRPr>
          </a:p>
          <a:p>
            <a:r>
              <a:rPr lang="tr-TR" altLang="zh-CN" sz="2000" b="1" dirty="0"/>
              <a:t>	Tabanları ve </a:t>
            </a:r>
            <a:r>
              <a:rPr lang="tr-TR" altLang="zh-CN" sz="2000" b="1" dirty="0" smtClean="0"/>
              <a:t>yan </a:t>
            </a:r>
            <a:r>
              <a:rPr lang="tr-TR" altLang="zh-CN" sz="2000" b="1" dirty="0"/>
              <a:t>yüzleri birbirine eşit kare olan prizmaya küp prizma denir. Küp </a:t>
            </a:r>
            <a:r>
              <a:rPr lang="tr-TR" altLang="zh-CN" sz="2000" b="1" dirty="0" err="1"/>
              <a:t>prizma,tüm</a:t>
            </a:r>
            <a:r>
              <a:rPr lang="tr-TR" altLang="zh-CN" sz="2000" b="1" dirty="0"/>
              <a:t> yüzleri kare olan dik prizmadır.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4303713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Dikdörtgen 1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>
              <a:solidFill>
                <a:srgbClr val="FF0000"/>
              </a:solidFill>
            </a:endParaRPr>
          </a:p>
        </p:txBody>
      </p:sp>
      <p:sp>
        <p:nvSpPr>
          <p:cNvPr id="2" name="Metin kutusu 1"/>
          <p:cNvSpPr txBox="1">
            <a:spLocks noChangeArrowheads="1"/>
          </p:cNvSpPr>
          <p:nvPr/>
        </p:nvSpPr>
        <p:spPr bwMode="auto">
          <a:xfrm>
            <a:off x="4303713" y="4343400"/>
            <a:ext cx="461168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sz="2000" b="1" dirty="0" smtClean="0">
                <a:solidFill>
                  <a:srgbClr val="FF0000"/>
                </a:solidFill>
              </a:rPr>
              <a:t>Küp </a:t>
            </a:r>
            <a:r>
              <a:rPr lang="tr-TR" sz="2000" b="1" dirty="0">
                <a:solidFill>
                  <a:srgbClr val="FF0000"/>
                </a:solidFill>
              </a:rPr>
              <a:t>prizmanın;</a:t>
            </a:r>
          </a:p>
          <a:p>
            <a:pPr eaLnBrk="1" hangingPunct="1"/>
            <a:r>
              <a:rPr lang="tr-TR" sz="2000" b="1" dirty="0">
                <a:solidFill>
                  <a:srgbClr val="FF0000"/>
                </a:solidFill>
              </a:rPr>
              <a:t>6 tane birbirine eşit kare olan yüzü,</a:t>
            </a:r>
          </a:p>
          <a:p>
            <a:pPr eaLnBrk="1" hangingPunct="1"/>
            <a:r>
              <a:rPr lang="tr-TR" sz="2000" b="1" dirty="0">
                <a:solidFill>
                  <a:srgbClr val="FF0000"/>
                </a:solidFill>
              </a:rPr>
              <a:t>12 tane birbirine eşit ayrıtı (kenarı, boyutu),</a:t>
            </a:r>
          </a:p>
          <a:p>
            <a:pPr eaLnBrk="1" hangingPunct="1"/>
            <a:r>
              <a:rPr lang="tr-TR" sz="2000" b="1" dirty="0">
                <a:solidFill>
                  <a:srgbClr val="FF0000"/>
                </a:solidFill>
              </a:rPr>
              <a:t>8 tane köşesi,</a:t>
            </a:r>
          </a:p>
          <a:p>
            <a:pPr eaLnBrk="1" hangingPunct="1"/>
            <a:r>
              <a:rPr lang="tr-TR" sz="2000" b="1" dirty="0">
                <a:solidFill>
                  <a:srgbClr val="FF0000"/>
                </a:solidFill>
              </a:rPr>
              <a:t>4 tane yüksekliği  vardır.</a:t>
            </a:r>
          </a:p>
        </p:txBody>
      </p:sp>
      <p:sp>
        <p:nvSpPr>
          <p:cNvPr id="3" name="Serbest Form 2"/>
          <p:cNvSpPr/>
          <p:nvPr/>
        </p:nvSpPr>
        <p:spPr>
          <a:xfrm>
            <a:off x="104931" y="1811900"/>
            <a:ext cx="4077325" cy="1199213"/>
          </a:xfrm>
          <a:custGeom>
            <a:avLst/>
            <a:gdLst>
              <a:gd name="connsiteX0" fmla="*/ 1349115 w 4077325"/>
              <a:gd name="connsiteY0" fmla="*/ 0 h 1199213"/>
              <a:gd name="connsiteX1" fmla="*/ 4077325 w 4077325"/>
              <a:gd name="connsiteY1" fmla="*/ 0 h 1199213"/>
              <a:gd name="connsiteX2" fmla="*/ 2713220 w 4077325"/>
              <a:gd name="connsiteY2" fmla="*/ 1199213 h 1199213"/>
              <a:gd name="connsiteX3" fmla="*/ 0 w 4077325"/>
              <a:gd name="connsiteY3" fmla="*/ 1199213 h 1199213"/>
              <a:gd name="connsiteX4" fmla="*/ 1349115 w 4077325"/>
              <a:gd name="connsiteY4" fmla="*/ 0 h 119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325" h="1199213">
                <a:moveTo>
                  <a:pt x="1349115" y="0"/>
                </a:moveTo>
                <a:lnTo>
                  <a:pt x="4077325" y="0"/>
                </a:lnTo>
                <a:lnTo>
                  <a:pt x="2713220" y="1199213"/>
                </a:lnTo>
                <a:lnTo>
                  <a:pt x="0" y="1199213"/>
                </a:lnTo>
                <a:lnTo>
                  <a:pt x="1349115" y="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Serbest Form 3"/>
          <p:cNvSpPr/>
          <p:nvPr/>
        </p:nvSpPr>
        <p:spPr>
          <a:xfrm>
            <a:off x="1454046" y="1828800"/>
            <a:ext cx="2728210" cy="2458387"/>
          </a:xfrm>
          <a:custGeom>
            <a:avLst/>
            <a:gdLst>
              <a:gd name="connsiteX0" fmla="*/ 2713220 w 2728210"/>
              <a:gd name="connsiteY0" fmla="*/ 0 h 2458387"/>
              <a:gd name="connsiteX1" fmla="*/ 2728210 w 2728210"/>
              <a:gd name="connsiteY1" fmla="*/ 2458387 h 2458387"/>
              <a:gd name="connsiteX2" fmla="*/ 0 w 2728210"/>
              <a:gd name="connsiteY2" fmla="*/ 2458387 h 2458387"/>
              <a:gd name="connsiteX3" fmla="*/ 14990 w 2728210"/>
              <a:gd name="connsiteY3" fmla="*/ 0 h 2458387"/>
              <a:gd name="connsiteX4" fmla="*/ 2713220 w 2728210"/>
              <a:gd name="connsiteY4" fmla="*/ 0 h 245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8210" h="2458387">
                <a:moveTo>
                  <a:pt x="2713220" y="0"/>
                </a:moveTo>
                <a:cubicBezTo>
                  <a:pt x="2718217" y="819462"/>
                  <a:pt x="2723213" y="1638925"/>
                  <a:pt x="2728210" y="2458387"/>
                </a:cubicBezTo>
                <a:lnTo>
                  <a:pt x="0" y="2458387"/>
                </a:lnTo>
                <a:cubicBezTo>
                  <a:pt x="4997" y="1638925"/>
                  <a:pt x="9993" y="819462"/>
                  <a:pt x="14990" y="0"/>
                </a:cubicBezTo>
                <a:lnTo>
                  <a:pt x="2713220" y="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erbest Form 4"/>
          <p:cNvSpPr/>
          <p:nvPr/>
        </p:nvSpPr>
        <p:spPr>
          <a:xfrm>
            <a:off x="134911" y="1828800"/>
            <a:ext cx="1349115" cy="3657600"/>
          </a:xfrm>
          <a:custGeom>
            <a:avLst/>
            <a:gdLst>
              <a:gd name="connsiteX0" fmla="*/ 1334125 w 1349115"/>
              <a:gd name="connsiteY0" fmla="*/ 0 h 3657600"/>
              <a:gd name="connsiteX1" fmla="*/ 0 w 1349115"/>
              <a:gd name="connsiteY1" fmla="*/ 1199213 h 3657600"/>
              <a:gd name="connsiteX2" fmla="*/ 0 w 1349115"/>
              <a:gd name="connsiteY2" fmla="*/ 3657600 h 3657600"/>
              <a:gd name="connsiteX3" fmla="*/ 1349115 w 1349115"/>
              <a:gd name="connsiteY3" fmla="*/ 2443397 h 3657600"/>
              <a:gd name="connsiteX4" fmla="*/ 1334125 w 1349115"/>
              <a:gd name="connsiteY4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9115" h="3657600">
                <a:moveTo>
                  <a:pt x="1334125" y="0"/>
                </a:moveTo>
                <a:lnTo>
                  <a:pt x="0" y="1199213"/>
                </a:lnTo>
                <a:lnTo>
                  <a:pt x="0" y="3657600"/>
                </a:lnTo>
                <a:lnTo>
                  <a:pt x="1349115" y="2443397"/>
                </a:lnTo>
                <a:cubicBezTo>
                  <a:pt x="1344118" y="1628931"/>
                  <a:pt x="1339122" y="814466"/>
                  <a:pt x="1334125" y="0"/>
                </a:cubicBez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erbest Form 5"/>
          <p:cNvSpPr/>
          <p:nvPr/>
        </p:nvSpPr>
        <p:spPr>
          <a:xfrm>
            <a:off x="134911" y="4287187"/>
            <a:ext cx="4047345" cy="1214203"/>
          </a:xfrm>
          <a:custGeom>
            <a:avLst/>
            <a:gdLst>
              <a:gd name="connsiteX0" fmla="*/ 4047345 w 4047345"/>
              <a:gd name="connsiteY0" fmla="*/ 14990 h 1214203"/>
              <a:gd name="connsiteX1" fmla="*/ 1349115 w 4047345"/>
              <a:gd name="connsiteY1" fmla="*/ 14990 h 1214203"/>
              <a:gd name="connsiteX2" fmla="*/ 0 w 4047345"/>
              <a:gd name="connsiteY2" fmla="*/ 1214203 h 1214203"/>
              <a:gd name="connsiteX3" fmla="*/ 2713220 w 4047345"/>
              <a:gd name="connsiteY3" fmla="*/ 1184223 h 1214203"/>
              <a:gd name="connsiteX4" fmla="*/ 4002374 w 4047345"/>
              <a:gd name="connsiteY4" fmla="*/ 0 h 1214203"/>
              <a:gd name="connsiteX5" fmla="*/ 4002374 w 4047345"/>
              <a:gd name="connsiteY5" fmla="*/ 0 h 1214203"/>
              <a:gd name="connsiteX6" fmla="*/ 3897443 w 4047345"/>
              <a:gd name="connsiteY6" fmla="*/ 89941 h 1214203"/>
              <a:gd name="connsiteX7" fmla="*/ 4047345 w 4047345"/>
              <a:gd name="connsiteY7" fmla="*/ 14990 h 1214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7345" h="1214203">
                <a:moveTo>
                  <a:pt x="4047345" y="14990"/>
                </a:moveTo>
                <a:lnTo>
                  <a:pt x="1349115" y="14990"/>
                </a:lnTo>
                <a:lnTo>
                  <a:pt x="0" y="1214203"/>
                </a:lnTo>
                <a:lnTo>
                  <a:pt x="2713220" y="1184223"/>
                </a:lnTo>
                <a:lnTo>
                  <a:pt x="4002374" y="0"/>
                </a:lnTo>
                <a:lnTo>
                  <a:pt x="4002374" y="0"/>
                </a:lnTo>
                <a:lnTo>
                  <a:pt x="3897443" y="89941"/>
                </a:lnTo>
                <a:lnTo>
                  <a:pt x="4047345" y="1499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erbest Form 7"/>
          <p:cNvSpPr/>
          <p:nvPr/>
        </p:nvSpPr>
        <p:spPr>
          <a:xfrm>
            <a:off x="134911" y="3028013"/>
            <a:ext cx="2713220" cy="2458387"/>
          </a:xfrm>
          <a:custGeom>
            <a:avLst/>
            <a:gdLst>
              <a:gd name="connsiteX0" fmla="*/ 2698230 w 2713220"/>
              <a:gd name="connsiteY0" fmla="*/ 0 h 2458387"/>
              <a:gd name="connsiteX1" fmla="*/ 2713220 w 2713220"/>
              <a:gd name="connsiteY1" fmla="*/ 2443397 h 2458387"/>
              <a:gd name="connsiteX2" fmla="*/ 0 w 2713220"/>
              <a:gd name="connsiteY2" fmla="*/ 2458387 h 2458387"/>
              <a:gd name="connsiteX3" fmla="*/ 0 w 2713220"/>
              <a:gd name="connsiteY3" fmla="*/ 0 h 2458387"/>
              <a:gd name="connsiteX4" fmla="*/ 2698230 w 2713220"/>
              <a:gd name="connsiteY4" fmla="*/ 0 h 245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3220" h="2458387">
                <a:moveTo>
                  <a:pt x="2698230" y="0"/>
                </a:moveTo>
                <a:cubicBezTo>
                  <a:pt x="2703227" y="814466"/>
                  <a:pt x="2708223" y="1628931"/>
                  <a:pt x="2713220" y="2443397"/>
                </a:cubicBezTo>
                <a:lnTo>
                  <a:pt x="0" y="2458387"/>
                </a:lnTo>
                <a:lnTo>
                  <a:pt x="0" y="0"/>
                </a:lnTo>
                <a:lnTo>
                  <a:pt x="2698230" y="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erbest Form 9"/>
          <p:cNvSpPr/>
          <p:nvPr/>
        </p:nvSpPr>
        <p:spPr>
          <a:xfrm>
            <a:off x="2833141" y="1828800"/>
            <a:ext cx="1379095" cy="3627620"/>
          </a:xfrm>
          <a:custGeom>
            <a:avLst/>
            <a:gdLst>
              <a:gd name="connsiteX0" fmla="*/ 1349115 w 1379095"/>
              <a:gd name="connsiteY0" fmla="*/ 0 h 3627620"/>
              <a:gd name="connsiteX1" fmla="*/ 1379095 w 1379095"/>
              <a:gd name="connsiteY1" fmla="*/ 2473377 h 3627620"/>
              <a:gd name="connsiteX2" fmla="*/ 29980 w 1379095"/>
              <a:gd name="connsiteY2" fmla="*/ 3627620 h 3627620"/>
              <a:gd name="connsiteX3" fmla="*/ 0 w 1379095"/>
              <a:gd name="connsiteY3" fmla="*/ 1199213 h 3627620"/>
              <a:gd name="connsiteX4" fmla="*/ 1349115 w 1379095"/>
              <a:gd name="connsiteY4" fmla="*/ 0 h 362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9095" h="3627620">
                <a:moveTo>
                  <a:pt x="1349115" y="0"/>
                </a:moveTo>
                <a:lnTo>
                  <a:pt x="1379095" y="2473377"/>
                </a:lnTo>
                <a:lnTo>
                  <a:pt x="29980" y="3627620"/>
                </a:lnTo>
                <a:lnTo>
                  <a:pt x="0" y="1199213"/>
                </a:lnTo>
                <a:lnTo>
                  <a:pt x="1349115" y="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13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2" grpId="0"/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2400" y="102563"/>
            <a:ext cx="87630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DİKDÖRTGENLER PRİZMASININ ALANI:</a:t>
            </a:r>
          </a:p>
          <a:p>
            <a:r>
              <a:rPr lang="tr-TR" sz="2000" b="1"/>
              <a:t>	Dikdörtgenler Prizmasının alanı,2 taban alanı (alt ve üst taban alanları) ile Yanal alanın toplamına eşittir. 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82713"/>
            <a:ext cx="3888432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148064" y="2596585"/>
            <a:ext cx="3108543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tr-TR" sz="2800" b="1" dirty="0" smtClean="0"/>
              <a:t>A=2.TA+YA</a:t>
            </a:r>
          </a:p>
          <a:p>
            <a:endParaRPr lang="tr-TR" sz="2800" b="1" dirty="0" smtClean="0"/>
          </a:p>
          <a:p>
            <a:r>
              <a:rPr lang="tr-TR" sz="2800" b="1" dirty="0" smtClean="0"/>
              <a:t>A=2.a.b+2.a.c+2.b.c</a:t>
            </a:r>
          </a:p>
          <a:p>
            <a:endParaRPr lang="tr-TR" sz="2800" b="1" dirty="0" smtClean="0"/>
          </a:p>
          <a:p>
            <a:r>
              <a:rPr lang="tr-TR" sz="2800" b="1" dirty="0" smtClean="0"/>
              <a:t>A=2.(a.b+a.c+b.c)</a:t>
            </a:r>
          </a:p>
          <a:p>
            <a:endParaRPr lang="tr-TR" sz="2800" b="1" dirty="0"/>
          </a:p>
        </p:txBody>
      </p:sp>
      <p:sp>
        <p:nvSpPr>
          <p:cNvPr id="6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25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26B0D2B-DC46-4B88-B060-4AE8A1BD8F29}" type="slidenum">
              <a:rPr lang="tr-TR" smtClean="0"/>
              <a:pPr eaLnBrk="1" hangingPunct="1"/>
              <a:t>31</a:t>
            </a:fld>
            <a:endParaRPr lang="tr-TR" smtClean="0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47638" y="90756"/>
            <a:ext cx="8839200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ÖRNEK-1:</a:t>
            </a:r>
            <a:r>
              <a:rPr lang="tr-TR" sz="2000" b="1" dirty="0"/>
              <a:t>   Boyutları 4 cm,5 cm ve 6 cm olan dikdörtgenler prizmasının </a:t>
            </a:r>
            <a:r>
              <a:rPr lang="tr-TR" sz="2000" b="1" dirty="0" smtClean="0"/>
              <a:t>yüzey </a:t>
            </a:r>
            <a:r>
              <a:rPr lang="tr-TR" sz="2000" b="1" dirty="0"/>
              <a:t>alanı kaç cm karedir?		</a:t>
            </a:r>
          </a:p>
          <a:p>
            <a:endParaRPr lang="tr-TR" sz="2000" b="1" dirty="0"/>
          </a:p>
          <a:p>
            <a:r>
              <a:rPr lang="tr-TR" sz="2000" b="1" dirty="0"/>
              <a:t>	a</a:t>
            </a:r>
            <a:r>
              <a:rPr lang="tr-TR" sz="2000" b="1" dirty="0" smtClean="0"/>
              <a:t>) 175 </a:t>
            </a:r>
            <a:r>
              <a:rPr lang="tr-TR" sz="2000" b="1" dirty="0"/>
              <a:t>	 </a:t>
            </a:r>
            <a:r>
              <a:rPr lang="tr-TR" sz="2000" b="1" dirty="0" smtClean="0"/>
              <a:t>	b) 244  </a:t>
            </a:r>
            <a:r>
              <a:rPr lang="tr-TR" sz="2000" b="1" dirty="0"/>
              <a:t>	  </a:t>
            </a:r>
            <a:r>
              <a:rPr lang="tr-TR" sz="2000" b="1" dirty="0" smtClean="0"/>
              <a:t>	c) 296  </a:t>
            </a:r>
            <a:r>
              <a:rPr lang="tr-TR" sz="2000" b="1" dirty="0"/>
              <a:t>	   </a:t>
            </a:r>
            <a:r>
              <a:rPr lang="tr-TR" sz="2000" b="1" dirty="0" smtClean="0"/>
              <a:t>	d) 148</a:t>
            </a:r>
            <a:endParaRPr lang="tr-TR" sz="2000" b="1" dirty="0"/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4827833" y="2627040"/>
            <a:ext cx="2829621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tr-TR" sz="2800" b="1" dirty="0"/>
              <a:t>A=2.(a.b+a.c+b.c</a:t>
            </a:r>
            <a:r>
              <a:rPr lang="tr-TR" sz="2800" b="1" dirty="0" smtClean="0"/>
              <a:t>)</a:t>
            </a:r>
          </a:p>
          <a:p>
            <a:r>
              <a:rPr lang="tr-TR" sz="2800" b="1" dirty="0"/>
              <a:t>A=2.(4.5+4.6+5.6</a:t>
            </a:r>
            <a:r>
              <a:rPr lang="tr-TR" sz="2800" b="1" dirty="0" smtClean="0"/>
              <a:t>)</a:t>
            </a:r>
          </a:p>
          <a:p>
            <a:r>
              <a:rPr lang="tr-TR" sz="2800" b="1" dirty="0"/>
              <a:t>A=2.(20+24+30)</a:t>
            </a:r>
          </a:p>
          <a:p>
            <a:r>
              <a:rPr lang="tr-TR" sz="2800" b="1" dirty="0" smtClean="0"/>
              <a:t>A=2.74</a:t>
            </a:r>
          </a:p>
          <a:p>
            <a:r>
              <a:rPr lang="tr-TR" sz="2800" b="1" dirty="0"/>
              <a:t>A=148 cm</a:t>
            </a:r>
            <a:r>
              <a:rPr lang="tr-TR" sz="2800" b="1" baseline="30000" dirty="0"/>
              <a:t>2</a:t>
            </a:r>
            <a:r>
              <a:rPr lang="tr-TR" sz="2800" b="1" dirty="0"/>
              <a:t> 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6047879" y="737663"/>
            <a:ext cx="1728192" cy="669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85925"/>
            <a:ext cx="2598398" cy="45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2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7656180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1842" y="645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2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05546" y="4382784"/>
            <a:ext cx="2829621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tr-TR" sz="2800" b="1" dirty="0"/>
              <a:t>A=2.(a.b+a.c+b.c</a:t>
            </a:r>
            <a:r>
              <a:rPr lang="tr-TR" sz="2800" b="1" dirty="0" smtClean="0"/>
              <a:t>)</a:t>
            </a:r>
          </a:p>
          <a:p>
            <a:r>
              <a:rPr lang="tr-TR" sz="2800" b="1" dirty="0"/>
              <a:t>A=2</a:t>
            </a:r>
            <a:r>
              <a:rPr lang="tr-TR" sz="2800" b="1" dirty="0" smtClean="0"/>
              <a:t>.(2.3+2.4+3.4)</a:t>
            </a:r>
          </a:p>
          <a:p>
            <a:r>
              <a:rPr lang="tr-TR" sz="2800" b="1" dirty="0"/>
              <a:t>A=2</a:t>
            </a:r>
            <a:r>
              <a:rPr lang="tr-TR" sz="2800" b="1" dirty="0" smtClean="0"/>
              <a:t>.(6+8+12)</a:t>
            </a:r>
            <a:endParaRPr lang="tr-TR" sz="2800" b="1" dirty="0"/>
          </a:p>
          <a:p>
            <a:r>
              <a:rPr lang="tr-TR" sz="2800" b="1" dirty="0" smtClean="0"/>
              <a:t>A=2.26</a:t>
            </a:r>
          </a:p>
          <a:p>
            <a:r>
              <a:rPr lang="tr-TR" sz="2800" b="1" dirty="0" smtClean="0"/>
              <a:t>A=52 </a:t>
            </a:r>
            <a:r>
              <a:rPr lang="tr-TR" sz="2800" b="1" dirty="0"/>
              <a:t>cm</a:t>
            </a:r>
            <a:r>
              <a:rPr lang="tr-TR" sz="2800" b="1" baseline="30000" dirty="0"/>
              <a:t>2</a:t>
            </a:r>
            <a:r>
              <a:rPr lang="tr-TR" sz="2800" b="1" dirty="0"/>
              <a:t>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796136" y="3713334"/>
            <a:ext cx="1728192" cy="669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57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47638" y="90756"/>
            <a:ext cx="8839200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ÖRNEK-3:</a:t>
            </a:r>
            <a:r>
              <a:rPr lang="tr-TR" sz="2000" b="1" dirty="0" smtClean="0"/>
              <a:t>   </a:t>
            </a:r>
            <a:r>
              <a:rPr lang="tr-TR" sz="2000" b="1" dirty="0"/>
              <a:t>Boyutları </a:t>
            </a:r>
            <a:r>
              <a:rPr lang="tr-TR" sz="2000" b="1" dirty="0" smtClean="0"/>
              <a:t>5 cm,8 </a:t>
            </a:r>
            <a:r>
              <a:rPr lang="tr-TR" sz="2000" b="1" dirty="0"/>
              <a:t>cm ve </a:t>
            </a:r>
            <a:r>
              <a:rPr lang="tr-TR" sz="2000" b="1" dirty="0" smtClean="0"/>
              <a:t>10 </a:t>
            </a:r>
            <a:r>
              <a:rPr lang="tr-TR" sz="2000" b="1" dirty="0"/>
              <a:t>cm olan dikdörtgenler prizmasının </a:t>
            </a:r>
            <a:r>
              <a:rPr lang="tr-TR" sz="2000" b="1" dirty="0" smtClean="0"/>
              <a:t>yüzey </a:t>
            </a:r>
            <a:r>
              <a:rPr lang="tr-TR" sz="2000" b="1" dirty="0"/>
              <a:t>alanı kaç cm karedir?		</a:t>
            </a:r>
          </a:p>
          <a:p>
            <a:endParaRPr lang="tr-TR" sz="2000" b="1" dirty="0"/>
          </a:p>
          <a:p>
            <a:r>
              <a:rPr lang="tr-TR" sz="2000" b="1" dirty="0"/>
              <a:t>	a</a:t>
            </a:r>
            <a:r>
              <a:rPr lang="tr-TR" sz="2000" b="1" dirty="0" smtClean="0"/>
              <a:t>) 350 </a:t>
            </a:r>
            <a:r>
              <a:rPr lang="tr-TR" sz="2000" b="1" dirty="0"/>
              <a:t>	 </a:t>
            </a:r>
            <a:r>
              <a:rPr lang="tr-TR" sz="2000" b="1" dirty="0" smtClean="0"/>
              <a:t>	b) 340  </a:t>
            </a:r>
            <a:r>
              <a:rPr lang="tr-TR" sz="2000" b="1" dirty="0"/>
              <a:t>	  </a:t>
            </a:r>
            <a:r>
              <a:rPr lang="tr-TR" sz="2000" b="1" dirty="0" smtClean="0"/>
              <a:t>	c) 560  </a:t>
            </a:r>
            <a:r>
              <a:rPr lang="tr-TR" sz="2000" b="1" dirty="0"/>
              <a:t>	   </a:t>
            </a:r>
            <a:r>
              <a:rPr lang="tr-TR" sz="2000" b="1" dirty="0" smtClean="0"/>
              <a:t>	d) 450</a:t>
            </a:r>
            <a:endParaRPr lang="tr-TR" sz="2000" b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32856"/>
            <a:ext cx="213360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4604372" y="2981146"/>
            <a:ext cx="3195105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tr-TR" sz="2800" b="1" dirty="0"/>
              <a:t>A=2.(a.b+a.c+b.c</a:t>
            </a:r>
            <a:r>
              <a:rPr lang="tr-TR" sz="2800" b="1" dirty="0" smtClean="0"/>
              <a:t>)</a:t>
            </a:r>
          </a:p>
          <a:p>
            <a:r>
              <a:rPr lang="tr-TR" sz="2800" b="1" dirty="0"/>
              <a:t>A=2</a:t>
            </a:r>
            <a:r>
              <a:rPr lang="tr-TR" sz="2800" b="1" dirty="0" smtClean="0"/>
              <a:t>.(5.8+8.10+5.10)</a:t>
            </a:r>
          </a:p>
          <a:p>
            <a:r>
              <a:rPr lang="tr-TR" sz="2800" b="1" dirty="0"/>
              <a:t>A=2</a:t>
            </a:r>
            <a:r>
              <a:rPr lang="tr-TR" sz="2800" b="1" dirty="0" smtClean="0"/>
              <a:t>.(40+80+50)</a:t>
            </a:r>
            <a:endParaRPr lang="tr-TR" sz="2800" b="1" dirty="0"/>
          </a:p>
          <a:p>
            <a:r>
              <a:rPr lang="tr-TR" sz="2800" b="1" dirty="0" smtClean="0"/>
              <a:t>A=2.170</a:t>
            </a:r>
          </a:p>
          <a:p>
            <a:r>
              <a:rPr lang="tr-TR" sz="2800" b="1" dirty="0" smtClean="0"/>
              <a:t>A=340 </a:t>
            </a:r>
            <a:r>
              <a:rPr lang="tr-TR" sz="2800" b="1" dirty="0"/>
              <a:t>cm</a:t>
            </a:r>
            <a:r>
              <a:rPr lang="tr-TR" sz="2800" b="1" baseline="30000" dirty="0"/>
              <a:t>2</a:t>
            </a:r>
            <a:r>
              <a:rPr lang="tr-TR" sz="2800" b="1" dirty="0"/>
              <a:t>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555776" y="752475"/>
            <a:ext cx="1728192" cy="669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7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13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47638" y="90756"/>
            <a:ext cx="8839200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ÖRNEK-4:</a:t>
            </a:r>
            <a:r>
              <a:rPr lang="tr-TR" sz="2000" b="1" dirty="0" smtClean="0"/>
              <a:t>   </a:t>
            </a:r>
            <a:r>
              <a:rPr lang="tr-TR" sz="2000" b="1" dirty="0"/>
              <a:t>Boyutları </a:t>
            </a:r>
            <a:r>
              <a:rPr lang="tr-TR" sz="2000" b="1" dirty="0" smtClean="0"/>
              <a:t>10 cm,12 </a:t>
            </a:r>
            <a:r>
              <a:rPr lang="tr-TR" sz="2000" b="1" dirty="0"/>
              <a:t>cm ve </a:t>
            </a:r>
            <a:r>
              <a:rPr lang="tr-TR" sz="2000" b="1" dirty="0" smtClean="0"/>
              <a:t>15 </a:t>
            </a:r>
            <a:r>
              <a:rPr lang="tr-TR" sz="2000" b="1" dirty="0"/>
              <a:t>cm olan dikdörtgenler prizmasının </a:t>
            </a:r>
            <a:r>
              <a:rPr lang="tr-TR" sz="2000" b="1" dirty="0" smtClean="0"/>
              <a:t>yüzey </a:t>
            </a:r>
            <a:r>
              <a:rPr lang="tr-TR" sz="2000" b="1" dirty="0"/>
              <a:t>alanı kaç cm karedir?		</a:t>
            </a:r>
          </a:p>
          <a:p>
            <a:endParaRPr lang="tr-TR" sz="2000" b="1" dirty="0"/>
          </a:p>
          <a:p>
            <a:r>
              <a:rPr lang="tr-TR" sz="2000" b="1" dirty="0"/>
              <a:t>	a</a:t>
            </a:r>
            <a:r>
              <a:rPr lang="tr-TR" sz="2000" b="1" dirty="0" smtClean="0"/>
              <a:t>) 900 </a:t>
            </a:r>
            <a:r>
              <a:rPr lang="tr-TR" sz="2000" b="1" dirty="0"/>
              <a:t>	 </a:t>
            </a:r>
            <a:r>
              <a:rPr lang="tr-TR" sz="2000" b="1" dirty="0" smtClean="0"/>
              <a:t>	b) 1000  </a:t>
            </a:r>
            <a:r>
              <a:rPr lang="tr-TR" sz="2000" b="1" dirty="0"/>
              <a:t>	  </a:t>
            </a:r>
            <a:r>
              <a:rPr lang="tr-TR" sz="2000" b="1" dirty="0" smtClean="0"/>
              <a:t>	c) 950  </a:t>
            </a:r>
            <a:r>
              <a:rPr lang="tr-TR" sz="2000" b="1" dirty="0"/>
              <a:t>	   </a:t>
            </a:r>
            <a:r>
              <a:rPr lang="tr-TR" sz="2000" b="1" dirty="0" smtClean="0"/>
              <a:t>	d) 800</a:t>
            </a:r>
            <a:endParaRPr lang="tr-TR" sz="2000" b="1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0848"/>
            <a:ext cx="2171700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4604372" y="2981146"/>
            <a:ext cx="3926075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tr-TR" sz="2800" b="1" dirty="0"/>
              <a:t>A=2.(a.b+a.c+b.c</a:t>
            </a:r>
            <a:r>
              <a:rPr lang="tr-TR" sz="2800" b="1" dirty="0" smtClean="0"/>
              <a:t>)</a:t>
            </a:r>
          </a:p>
          <a:p>
            <a:r>
              <a:rPr lang="tr-TR" sz="2800" b="1" dirty="0"/>
              <a:t>A=2</a:t>
            </a:r>
            <a:r>
              <a:rPr lang="tr-TR" sz="2800" b="1" dirty="0" smtClean="0"/>
              <a:t>.(10.12+15.10+15.12)</a:t>
            </a:r>
          </a:p>
          <a:p>
            <a:r>
              <a:rPr lang="tr-TR" sz="2800" b="1" dirty="0"/>
              <a:t>A=2</a:t>
            </a:r>
            <a:r>
              <a:rPr lang="tr-TR" sz="2800" b="1" dirty="0" smtClean="0"/>
              <a:t>.(120+150+180)</a:t>
            </a:r>
            <a:endParaRPr lang="tr-TR" sz="2800" b="1" dirty="0"/>
          </a:p>
          <a:p>
            <a:r>
              <a:rPr lang="tr-TR" sz="2800" b="1" dirty="0" smtClean="0"/>
              <a:t>A=2.450</a:t>
            </a:r>
          </a:p>
          <a:p>
            <a:r>
              <a:rPr lang="tr-TR" sz="2800" b="1" dirty="0" smtClean="0"/>
              <a:t>A=900 </a:t>
            </a:r>
            <a:r>
              <a:rPr lang="tr-TR" sz="2800" b="1" dirty="0"/>
              <a:t>cm</a:t>
            </a:r>
            <a:r>
              <a:rPr lang="tr-TR" sz="2800" b="1" baseline="30000" dirty="0"/>
              <a:t>2</a:t>
            </a:r>
            <a:r>
              <a:rPr lang="tr-TR" sz="2800" b="1" dirty="0"/>
              <a:t>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725044" y="770432"/>
            <a:ext cx="1728192" cy="669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7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20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6213" y="102563"/>
            <a:ext cx="87630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DİKDÖRTGENLER PRİZMASININ HACMİ:</a:t>
            </a:r>
          </a:p>
          <a:p>
            <a:r>
              <a:rPr lang="tr-TR" sz="2000" b="1" dirty="0"/>
              <a:t>	Dikdörtgenler Prizmasının HACMİ, Taban alanı ile yüksekliğinin çarpımına </a:t>
            </a:r>
            <a:r>
              <a:rPr lang="tr-TR" sz="2000" b="1" dirty="0" smtClean="0"/>
              <a:t>eşittir. (Dikdörtgenler prizmasının bütün kenar uzunlukları çarpılır)</a:t>
            </a:r>
            <a:endParaRPr lang="tr-TR" sz="20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338854"/>
            <a:ext cx="2203523" cy="3702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860031" y="5177334"/>
            <a:ext cx="4079181" cy="138499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sz="2800" b="1" dirty="0" smtClean="0"/>
              <a:t>V=Taban alanı. Yükseklik</a:t>
            </a:r>
            <a:endParaRPr lang="tr-TR" sz="2800" dirty="0"/>
          </a:p>
          <a:p>
            <a:r>
              <a:rPr lang="tr-TR" sz="2800" b="1" dirty="0"/>
              <a:t>V=TA. h    h=c</a:t>
            </a:r>
            <a:endParaRPr lang="tr-TR" sz="2800" dirty="0"/>
          </a:p>
          <a:p>
            <a:r>
              <a:rPr lang="tr-TR" sz="2800" b="1" dirty="0" smtClean="0"/>
              <a:t>V=(</a:t>
            </a:r>
            <a:r>
              <a:rPr lang="tr-TR" sz="2800" b="1" dirty="0" err="1" smtClean="0"/>
              <a:t>a.b</a:t>
            </a:r>
            <a:r>
              <a:rPr lang="tr-TR" sz="2800" b="1" dirty="0"/>
              <a:t>)</a:t>
            </a:r>
            <a:r>
              <a:rPr lang="tr-TR" sz="2800" b="1" dirty="0" smtClean="0"/>
              <a:t>.c  V=</a:t>
            </a:r>
            <a:r>
              <a:rPr lang="tr-TR" sz="2800" b="1" dirty="0" err="1" smtClean="0"/>
              <a:t>a.b.c</a:t>
            </a:r>
            <a:endParaRPr lang="tr-TR" sz="2800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173" y="1366865"/>
            <a:ext cx="2813186" cy="3708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Küp 7"/>
          <p:cNvSpPr/>
          <p:nvPr/>
        </p:nvSpPr>
        <p:spPr>
          <a:xfrm>
            <a:off x="1554422" y="4069212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üp 8"/>
          <p:cNvSpPr/>
          <p:nvPr/>
        </p:nvSpPr>
        <p:spPr>
          <a:xfrm>
            <a:off x="1554422" y="3169250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Küp 9"/>
          <p:cNvSpPr/>
          <p:nvPr/>
        </p:nvSpPr>
        <p:spPr>
          <a:xfrm>
            <a:off x="1554422" y="2273541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/>
          </a:p>
        </p:txBody>
      </p:sp>
      <p:sp>
        <p:nvSpPr>
          <p:cNvPr id="11" name="Küp 10"/>
          <p:cNvSpPr/>
          <p:nvPr/>
        </p:nvSpPr>
        <p:spPr>
          <a:xfrm>
            <a:off x="1554422" y="1366865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/>
          </a:p>
        </p:txBody>
      </p:sp>
      <p:sp>
        <p:nvSpPr>
          <p:cNvPr id="12" name="Küp 11"/>
          <p:cNvSpPr/>
          <p:nvPr/>
        </p:nvSpPr>
        <p:spPr>
          <a:xfrm>
            <a:off x="2506229" y="4069212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Küp 12"/>
          <p:cNvSpPr/>
          <p:nvPr/>
        </p:nvSpPr>
        <p:spPr>
          <a:xfrm>
            <a:off x="3389479" y="4088057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Küp 13"/>
          <p:cNvSpPr/>
          <p:nvPr/>
        </p:nvSpPr>
        <p:spPr>
          <a:xfrm>
            <a:off x="1242097" y="4379540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Küp 14"/>
          <p:cNvSpPr/>
          <p:nvPr/>
        </p:nvSpPr>
        <p:spPr>
          <a:xfrm>
            <a:off x="946346" y="4668690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Küp 15"/>
          <p:cNvSpPr/>
          <p:nvPr/>
        </p:nvSpPr>
        <p:spPr>
          <a:xfrm>
            <a:off x="634021" y="4984970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Küp 16"/>
          <p:cNvSpPr/>
          <p:nvPr/>
        </p:nvSpPr>
        <p:spPr>
          <a:xfrm>
            <a:off x="338270" y="5276766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Küp 17"/>
          <p:cNvSpPr/>
          <p:nvPr/>
        </p:nvSpPr>
        <p:spPr>
          <a:xfrm>
            <a:off x="2173327" y="4376894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Küp 18"/>
          <p:cNvSpPr/>
          <p:nvPr/>
        </p:nvSpPr>
        <p:spPr>
          <a:xfrm>
            <a:off x="3114305" y="4376894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Küp 19"/>
          <p:cNvSpPr/>
          <p:nvPr/>
        </p:nvSpPr>
        <p:spPr>
          <a:xfrm>
            <a:off x="1898153" y="4653680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Küp 20"/>
          <p:cNvSpPr/>
          <p:nvPr/>
        </p:nvSpPr>
        <p:spPr>
          <a:xfrm>
            <a:off x="2839131" y="4653680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Küp 21"/>
          <p:cNvSpPr/>
          <p:nvPr/>
        </p:nvSpPr>
        <p:spPr>
          <a:xfrm>
            <a:off x="1565251" y="4984970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Küp 22"/>
          <p:cNvSpPr/>
          <p:nvPr/>
        </p:nvSpPr>
        <p:spPr>
          <a:xfrm>
            <a:off x="2506229" y="4984970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Küp 23"/>
          <p:cNvSpPr/>
          <p:nvPr/>
        </p:nvSpPr>
        <p:spPr>
          <a:xfrm>
            <a:off x="1247521" y="5261756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Küp 24"/>
          <p:cNvSpPr/>
          <p:nvPr/>
        </p:nvSpPr>
        <p:spPr>
          <a:xfrm>
            <a:off x="2188499" y="5261756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Serbest Form 25"/>
          <p:cNvSpPr/>
          <p:nvPr/>
        </p:nvSpPr>
        <p:spPr>
          <a:xfrm>
            <a:off x="322150" y="4073236"/>
            <a:ext cx="4272197" cy="1499016"/>
          </a:xfrm>
          <a:custGeom>
            <a:avLst/>
            <a:gdLst>
              <a:gd name="connsiteX0" fmla="*/ 4272197 w 4272197"/>
              <a:gd name="connsiteY0" fmla="*/ 0 h 1499016"/>
              <a:gd name="connsiteX1" fmla="*/ 2443397 w 4272197"/>
              <a:gd name="connsiteY1" fmla="*/ 0 h 1499016"/>
              <a:gd name="connsiteX2" fmla="*/ 2113613 w 4272197"/>
              <a:gd name="connsiteY2" fmla="*/ 299803 h 1499016"/>
              <a:gd name="connsiteX3" fmla="*/ 1169233 w 4272197"/>
              <a:gd name="connsiteY3" fmla="*/ 284813 h 1499016"/>
              <a:gd name="connsiteX4" fmla="*/ 0 w 4272197"/>
              <a:gd name="connsiteY4" fmla="*/ 1499016 h 1499016"/>
              <a:gd name="connsiteX5" fmla="*/ 2743200 w 4272197"/>
              <a:gd name="connsiteY5" fmla="*/ 1499016 h 1499016"/>
              <a:gd name="connsiteX6" fmla="*/ 4272197 w 4272197"/>
              <a:gd name="connsiteY6" fmla="*/ 0 h 149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72197" h="1499016">
                <a:moveTo>
                  <a:pt x="4272197" y="0"/>
                </a:moveTo>
                <a:lnTo>
                  <a:pt x="2443397" y="0"/>
                </a:lnTo>
                <a:lnTo>
                  <a:pt x="2113613" y="299803"/>
                </a:lnTo>
                <a:lnTo>
                  <a:pt x="1169233" y="284813"/>
                </a:lnTo>
                <a:lnTo>
                  <a:pt x="0" y="1499016"/>
                </a:lnTo>
                <a:lnTo>
                  <a:pt x="2743200" y="1499016"/>
                </a:lnTo>
                <a:lnTo>
                  <a:pt x="4272197" y="0"/>
                </a:lnTo>
                <a:close/>
              </a:path>
            </a:pathLst>
          </a:custGeom>
          <a:solidFill>
            <a:srgbClr val="FF00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</a:rPr>
              <a:t>Taban dikdörtgen</a:t>
            </a:r>
          </a:p>
          <a:p>
            <a:pPr algn="ctr"/>
            <a:r>
              <a:rPr lang="tr-TR" sz="2000" b="1" dirty="0" smtClean="0">
                <a:solidFill>
                  <a:schemeClr val="bg1"/>
                </a:solidFill>
              </a:rPr>
              <a:t> TA=Kısa </a:t>
            </a:r>
            <a:r>
              <a:rPr lang="tr-TR" sz="2000" b="1" dirty="0" err="1" smtClean="0">
                <a:solidFill>
                  <a:schemeClr val="bg1"/>
                </a:solidFill>
              </a:rPr>
              <a:t>kenarXUzun</a:t>
            </a:r>
            <a:r>
              <a:rPr lang="tr-TR" sz="2000" b="1" dirty="0" smtClean="0">
                <a:solidFill>
                  <a:schemeClr val="bg1"/>
                </a:solidFill>
              </a:rPr>
              <a:t> kenar</a:t>
            </a:r>
          </a:p>
          <a:p>
            <a:r>
              <a:rPr lang="tr-TR" sz="2000" b="1" dirty="0" smtClean="0">
                <a:solidFill>
                  <a:schemeClr val="bg1"/>
                </a:solidFill>
              </a:rPr>
              <a:t>       TA=</a:t>
            </a:r>
            <a:r>
              <a:rPr lang="tr-TR" sz="2000" b="1" dirty="0" err="1" smtClean="0">
                <a:solidFill>
                  <a:schemeClr val="bg1"/>
                </a:solidFill>
              </a:rPr>
              <a:t>a.b</a:t>
            </a:r>
            <a:r>
              <a:rPr lang="tr-TR" sz="2000" b="1" dirty="0" smtClean="0">
                <a:solidFill>
                  <a:schemeClr val="bg1"/>
                </a:solidFill>
              </a:rPr>
              <a:t>  ,Ta=3.5=15 br</a:t>
            </a:r>
            <a:r>
              <a:rPr lang="tr-TR" sz="2400" b="1" baseline="30000" dirty="0" smtClean="0">
                <a:solidFill>
                  <a:schemeClr val="bg1"/>
                </a:solidFill>
              </a:rPr>
              <a:t>2</a:t>
            </a:r>
            <a:endParaRPr lang="tr-TR" sz="2400" b="1" baseline="30000" dirty="0">
              <a:solidFill>
                <a:schemeClr val="bg1"/>
              </a:solidFill>
            </a:endParaRPr>
          </a:p>
        </p:txBody>
      </p:sp>
      <p:sp>
        <p:nvSpPr>
          <p:cNvPr id="27" name="Aşağı Ok 26"/>
          <p:cNvSpPr/>
          <p:nvPr/>
        </p:nvSpPr>
        <p:spPr>
          <a:xfrm rot="10800000">
            <a:off x="1528558" y="1692917"/>
            <a:ext cx="903826" cy="2647804"/>
          </a:xfrm>
          <a:prstGeom prst="downArrow">
            <a:avLst/>
          </a:prstGeom>
          <a:solidFill>
            <a:srgbClr val="FF00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400" b="1" dirty="0" smtClean="0"/>
              <a:t>Yükseklik (c = h=4)</a:t>
            </a:r>
            <a:endParaRPr lang="tr-TR" sz="2400" b="1" dirty="0"/>
          </a:p>
        </p:txBody>
      </p:sp>
      <p:sp>
        <p:nvSpPr>
          <p:cNvPr id="28" name="Serbest Form 27"/>
          <p:cNvSpPr/>
          <p:nvPr/>
        </p:nvSpPr>
        <p:spPr>
          <a:xfrm>
            <a:off x="322150" y="2775338"/>
            <a:ext cx="2848131" cy="3702570"/>
          </a:xfrm>
          <a:custGeom>
            <a:avLst/>
            <a:gdLst>
              <a:gd name="connsiteX0" fmla="*/ 0 w 2848131"/>
              <a:gd name="connsiteY0" fmla="*/ 0 h 3702570"/>
              <a:gd name="connsiteX1" fmla="*/ 2848131 w 2848131"/>
              <a:gd name="connsiteY1" fmla="*/ 14990 h 3702570"/>
              <a:gd name="connsiteX2" fmla="*/ 2818151 w 2848131"/>
              <a:gd name="connsiteY2" fmla="*/ 3702570 h 3702570"/>
              <a:gd name="connsiteX3" fmla="*/ 0 w 2848131"/>
              <a:gd name="connsiteY3" fmla="*/ 3702570 h 3702570"/>
              <a:gd name="connsiteX4" fmla="*/ 0 w 2848131"/>
              <a:gd name="connsiteY4" fmla="*/ 0 h 370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8131" h="3702570">
                <a:moveTo>
                  <a:pt x="0" y="0"/>
                </a:moveTo>
                <a:lnTo>
                  <a:pt x="2848131" y="14990"/>
                </a:lnTo>
                <a:lnTo>
                  <a:pt x="2818151" y="3702570"/>
                </a:lnTo>
                <a:lnTo>
                  <a:pt x="0" y="3702570"/>
                </a:lnTo>
                <a:cubicBezTo>
                  <a:pt x="4997" y="2463383"/>
                  <a:pt x="9993" y="1224197"/>
                  <a:pt x="0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solidFill>
              <a:srgbClr val="385D8A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Serbest Form 28"/>
          <p:cNvSpPr/>
          <p:nvPr/>
        </p:nvSpPr>
        <p:spPr>
          <a:xfrm>
            <a:off x="326328" y="1389996"/>
            <a:ext cx="4302177" cy="1394085"/>
          </a:xfrm>
          <a:custGeom>
            <a:avLst/>
            <a:gdLst>
              <a:gd name="connsiteX0" fmla="*/ 4302177 w 4302177"/>
              <a:gd name="connsiteY0" fmla="*/ 0 h 1394085"/>
              <a:gd name="connsiteX1" fmla="*/ 1514006 w 4302177"/>
              <a:gd name="connsiteY1" fmla="*/ 0 h 1394085"/>
              <a:gd name="connsiteX2" fmla="*/ 0 w 4302177"/>
              <a:gd name="connsiteY2" fmla="*/ 1394085 h 1394085"/>
              <a:gd name="connsiteX3" fmla="*/ 2863121 w 4302177"/>
              <a:gd name="connsiteY3" fmla="*/ 1379095 h 1394085"/>
              <a:gd name="connsiteX4" fmla="*/ 4302177 w 4302177"/>
              <a:gd name="connsiteY4" fmla="*/ 0 h 1394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2177" h="1394085">
                <a:moveTo>
                  <a:pt x="4302177" y="0"/>
                </a:moveTo>
                <a:lnTo>
                  <a:pt x="1514006" y="0"/>
                </a:lnTo>
                <a:lnTo>
                  <a:pt x="0" y="1394085"/>
                </a:lnTo>
                <a:lnTo>
                  <a:pt x="2863121" y="1379095"/>
                </a:lnTo>
                <a:lnTo>
                  <a:pt x="4302177" y="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Serbest Form 1"/>
          <p:cNvSpPr/>
          <p:nvPr/>
        </p:nvSpPr>
        <p:spPr>
          <a:xfrm>
            <a:off x="6475751" y="4077325"/>
            <a:ext cx="2038662" cy="869429"/>
          </a:xfrm>
          <a:custGeom>
            <a:avLst/>
            <a:gdLst>
              <a:gd name="connsiteX0" fmla="*/ 1169233 w 2038662"/>
              <a:gd name="connsiteY0" fmla="*/ 14990 h 869429"/>
              <a:gd name="connsiteX1" fmla="*/ 0 w 2038662"/>
              <a:gd name="connsiteY1" fmla="*/ 0 h 869429"/>
              <a:gd name="connsiteX2" fmla="*/ 854439 w 2038662"/>
              <a:gd name="connsiteY2" fmla="*/ 869429 h 869429"/>
              <a:gd name="connsiteX3" fmla="*/ 2038662 w 2038662"/>
              <a:gd name="connsiteY3" fmla="*/ 854439 h 869429"/>
              <a:gd name="connsiteX4" fmla="*/ 1169233 w 2038662"/>
              <a:gd name="connsiteY4" fmla="*/ 14990 h 86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662" h="869429">
                <a:moveTo>
                  <a:pt x="1169233" y="14990"/>
                </a:moveTo>
                <a:lnTo>
                  <a:pt x="0" y="0"/>
                </a:lnTo>
                <a:lnTo>
                  <a:pt x="854439" y="869429"/>
                </a:lnTo>
                <a:lnTo>
                  <a:pt x="2038662" y="854439"/>
                </a:lnTo>
                <a:lnTo>
                  <a:pt x="1169233" y="1499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Ta=</a:t>
            </a:r>
            <a:r>
              <a:rPr lang="tr-TR" sz="2000" b="1" dirty="0" err="1" smtClean="0">
                <a:solidFill>
                  <a:srgbClr val="FF0000"/>
                </a:solidFill>
              </a:rPr>
              <a:t>a.b</a:t>
            </a:r>
            <a:endParaRPr lang="tr-TR" sz="2000" b="1" dirty="0">
              <a:solidFill>
                <a:srgbClr val="FF0000"/>
              </a:solidFill>
            </a:endParaRPr>
          </a:p>
        </p:txBody>
      </p:sp>
      <p:cxnSp>
        <p:nvCxnSpPr>
          <p:cNvPr id="31" name="Düz Ok Bağlayıcısı 30"/>
          <p:cNvCxnSpPr>
            <a:stCxn id="2" idx="0"/>
          </p:cNvCxnSpPr>
          <p:nvPr/>
        </p:nvCxnSpPr>
        <p:spPr>
          <a:xfrm flipV="1">
            <a:off x="7644984" y="1389996"/>
            <a:ext cx="23360" cy="2702319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7395673" y="2665054"/>
            <a:ext cx="5565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c=h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180009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2" grpId="0" animBg="1"/>
      <p:bldP spid="3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2400" y="151775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DİKDÖRTGENLER PRİZMASININ HACMİ:</a:t>
            </a:r>
          </a:p>
          <a:p>
            <a:r>
              <a:rPr lang="tr-TR" sz="2000" b="1" dirty="0"/>
              <a:t>	Dikdörtgenler Prizmasının HACMİ, Taban alanı ile yüksekliğinin çarpımına eşittir. (Dikdörtgenler prizmasının bütün kenar uzunlukları çarpılır)</a:t>
            </a:r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2" name="Nesne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820894"/>
              </p:ext>
            </p:extLst>
          </p:nvPr>
        </p:nvGraphicFramePr>
        <p:xfrm>
          <a:off x="4337050" y="1293813"/>
          <a:ext cx="4483422" cy="2384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8" name="Denklem" r:id="rId3" imgW="2057400" imgH="1091880" progId="Equation.3">
                  <p:embed/>
                </p:oleObj>
              </mc:Choice>
              <mc:Fallback>
                <p:oleObj name="Denklem" r:id="rId3" imgW="2057400" imgH="1091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7050" y="1293813"/>
                        <a:ext cx="4483422" cy="23846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Nesne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53737"/>
              </p:ext>
            </p:extLst>
          </p:nvPr>
        </p:nvGraphicFramePr>
        <p:xfrm>
          <a:off x="6732240" y="3741060"/>
          <a:ext cx="188912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9" name="Denklem" r:id="rId5" imgW="596880" imgH="177480" progId="Equation.3">
                  <p:embed/>
                </p:oleObj>
              </mc:Choice>
              <mc:Fallback>
                <p:oleObj name="Denklem" r:id="rId5" imgW="59688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32240" y="3741060"/>
                        <a:ext cx="1889125" cy="561975"/>
                      </a:xfrm>
                      <a:prstGeom prst="rect">
                        <a:avLst/>
                      </a:prstGeom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grpSp>
        <p:nvGrpSpPr>
          <p:cNvPr id="3" name="Grup 2"/>
          <p:cNvGrpSpPr/>
          <p:nvPr/>
        </p:nvGrpSpPr>
        <p:grpSpPr>
          <a:xfrm>
            <a:off x="1164828" y="4077072"/>
            <a:ext cx="5438336" cy="1792552"/>
            <a:chOff x="1164828" y="4077072"/>
            <a:chExt cx="5438336" cy="1792552"/>
          </a:xfrm>
        </p:grpSpPr>
        <p:grpSp>
          <p:nvGrpSpPr>
            <p:cNvPr id="5" name="Grup 4"/>
            <p:cNvGrpSpPr/>
            <p:nvPr/>
          </p:nvGrpSpPr>
          <p:grpSpPr>
            <a:xfrm>
              <a:off x="1164828" y="4077072"/>
              <a:ext cx="4552549" cy="1788279"/>
              <a:chOff x="1845694" y="3072897"/>
              <a:chExt cx="4552549" cy="1788279"/>
            </a:xfrm>
          </p:grpSpPr>
          <p:sp>
            <p:nvSpPr>
              <p:cNvPr id="6" name="Küp 5"/>
              <p:cNvSpPr/>
              <p:nvPr/>
            </p:nvSpPr>
            <p:spPr>
              <a:xfrm>
                <a:off x="2459740" y="3072897"/>
                <a:ext cx="1216152" cy="1216152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" name="Küp 6"/>
              <p:cNvSpPr/>
              <p:nvPr/>
            </p:nvSpPr>
            <p:spPr>
              <a:xfrm>
                <a:off x="3368869" y="3072897"/>
                <a:ext cx="1216152" cy="1216152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" name="Küp 7"/>
              <p:cNvSpPr/>
              <p:nvPr/>
            </p:nvSpPr>
            <p:spPr>
              <a:xfrm>
                <a:off x="4283968" y="3072897"/>
                <a:ext cx="1216152" cy="1216152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" name="Küp 8"/>
              <p:cNvSpPr/>
              <p:nvPr/>
            </p:nvSpPr>
            <p:spPr>
              <a:xfrm>
                <a:off x="5182091" y="3072897"/>
                <a:ext cx="1216152" cy="1216152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" name="Küp 9"/>
              <p:cNvSpPr/>
              <p:nvPr/>
            </p:nvSpPr>
            <p:spPr>
              <a:xfrm>
                <a:off x="2152717" y="3356992"/>
                <a:ext cx="1216152" cy="1216152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" name="Küp 10"/>
              <p:cNvSpPr/>
              <p:nvPr/>
            </p:nvSpPr>
            <p:spPr>
              <a:xfrm>
                <a:off x="3061846" y="3356992"/>
                <a:ext cx="1216152" cy="1216152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" name="Küp 11"/>
              <p:cNvSpPr/>
              <p:nvPr/>
            </p:nvSpPr>
            <p:spPr>
              <a:xfrm>
                <a:off x="3976945" y="3356992"/>
                <a:ext cx="1216152" cy="1216152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3" name="Küp 12"/>
              <p:cNvSpPr/>
              <p:nvPr/>
            </p:nvSpPr>
            <p:spPr>
              <a:xfrm>
                <a:off x="4875068" y="3356992"/>
                <a:ext cx="1216152" cy="1216152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4" name="Küp 13"/>
              <p:cNvSpPr/>
              <p:nvPr/>
            </p:nvSpPr>
            <p:spPr>
              <a:xfrm>
                <a:off x="1845694" y="3645024"/>
                <a:ext cx="1216152" cy="1216152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" name="Küp 14"/>
              <p:cNvSpPr/>
              <p:nvPr/>
            </p:nvSpPr>
            <p:spPr>
              <a:xfrm>
                <a:off x="2754823" y="3645024"/>
                <a:ext cx="1216152" cy="1216152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6" name="Küp 15"/>
              <p:cNvSpPr/>
              <p:nvPr/>
            </p:nvSpPr>
            <p:spPr>
              <a:xfrm>
                <a:off x="3669922" y="3645024"/>
                <a:ext cx="1216152" cy="1216152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7" name="Küp 16"/>
              <p:cNvSpPr/>
              <p:nvPr/>
            </p:nvSpPr>
            <p:spPr>
              <a:xfrm>
                <a:off x="4568045" y="3645024"/>
                <a:ext cx="1216152" cy="1216152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35" name="Küp 34"/>
            <p:cNvSpPr/>
            <p:nvPr/>
          </p:nvSpPr>
          <p:spPr>
            <a:xfrm>
              <a:off x="5387012" y="407707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Küp 35"/>
            <p:cNvSpPr/>
            <p:nvPr/>
          </p:nvSpPr>
          <p:spPr>
            <a:xfrm>
              <a:off x="5097828" y="436116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Küp 36"/>
            <p:cNvSpPr/>
            <p:nvPr/>
          </p:nvSpPr>
          <p:spPr>
            <a:xfrm>
              <a:off x="4790805" y="465347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0" name="Küp 39"/>
          <p:cNvSpPr/>
          <p:nvPr/>
        </p:nvSpPr>
        <p:spPr>
          <a:xfrm>
            <a:off x="1778874" y="3132984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Küp 40"/>
          <p:cNvSpPr/>
          <p:nvPr/>
        </p:nvSpPr>
        <p:spPr>
          <a:xfrm>
            <a:off x="1761431" y="2242918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Küp 41"/>
          <p:cNvSpPr/>
          <p:nvPr/>
        </p:nvSpPr>
        <p:spPr>
          <a:xfrm>
            <a:off x="1767401" y="1340768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Aşağı Ok 42"/>
          <p:cNvSpPr/>
          <p:nvPr/>
        </p:nvSpPr>
        <p:spPr>
          <a:xfrm rot="10800000">
            <a:off x="1823907" y="1628800"/>
            <a:ext cx="864096" cy="2732367"/>
          </a:xfrm>
          <a:prstGeom prst="downArrow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400" b="1" dirty="0" smtClean="0"/>
              <a:t>Yükseklik 4 birim</a:t>
            </a:r>
            <a:endParaRPr lang="tr-TR" sz="2400" b="1" dirty="0"/>
          </a:p>
        </p:txBody>
      </p:sp>
      <p:sp>
        <p:nvSpPr>
          <p:cNvPr id="44" name="Sağ Ok 43"/>
          <p:cNvSpPr/>
          <p:nvPr/>
        </p:nvSpPr>
        <p:spPr>
          <a:xfrm>
            <a:off x="1163390" y="5036620"/>
            <a:ext cx="4542514" cy="728064"/>
          </a:xfrm>
          <a:prstGeom prst="rightArrow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Boy 5 birim</a:t>
            </a:r>
            <a:endParaRPr lang="tr-TR" sz="2400" b="1" dirty="0"/>
          </a:p>
        </p:txBody>
      </p:sp>
      <p:sp>
        <p:nvSpPr>
          <p:cNvPr id="45" name="Sağ Ok 44"/>
          <p:cNvSpPr/>
          <p:nvPr/>
        </p:nvSpPr>
        <p:spPr>
          <a:xfrm rot="18685958">
            <a:off x="5656305" y="4563206"/>
            <a:ext cx="1239673" cy="767095"/>
          </a:xfrm>
          <a:prstGeom prst="rightArrow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200" b="1" dirty="0" smtClean="0"/>
              <a:t>En 3 birim</a:t>
            </a:r>
            <a:endParaRPr lang="tr-TR" sz="2200" b="1" dirty="0"/>
          </a:p>
        </p:txBody>
      </p:sp>
      <p:sp>
        <p:nvSpPr>
          <p:cNvPr id="29" name="Serbest Form 28"/>
          <p:cNvSpPr/>
          <p:nvPr/>
        </p:nvSpPr>
        <p:spPr>
          <a:xfrm>
            <a:off x="1184223" y="4062334"/>
            <a:ext cx="5396459" cy="884420"/>
          </a:xfrm>
          <a:custGeom>
            <a:avLst/>
            <a:gdLst>
              <a:gd name="connsiteX0" fmla="*/ 5396459 w 5396459"/>
              <a:gd name="connsiteY0" fmla="*/ 0 h 884420"/>
              <a:gd name="connsiteX1" fmla="*/ 1813810 w 5396459"/>
              <a:gd name="connsiteY1" fmla="*/ 0 h 884420"/>
              <a:gd name="connsiteX2" fmla="*/ 1514007 w 5396459"/>
              <a:gd name="connsiteY2" fmla="*/ 284814 h 884420"/>
              <a:gd name="connsiteX3" fmla="*/ 584616 w 5396459"/>
              <a:gd name="connsiteY3" fmla="*/ 299804 h 884420"/>
              <a:gd name="connsiteX4" fmla="*/ 0 w 5396459"/>
              <a:gd name="connsiteY4" fmla="*/ 884420 h 884420"/>
              <a:gd name="connsiteX5" fmla="*/ 4527029 w 5396459"/>
              <a:gd name="connsiteY5" fmla="*/ 884420 h 884420"/>
              <a:gd name="connsiteX6" fmla="*/ 5396459 w 5396459"/>
              <a:gd name="connsiteY6" fmla="*/ 0 h 88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96459" h="884420">
                <a:moveTo>
                  <a:pt x="5396459" y="0"/>
                </a:moveTo>
                <a:lnTo>
                  <a:pt x="1813810" y="0"/>
                </a:lnTo>
                <a:lnTo>
                  <a:pt x="1514007" y="284814"/>
                </a:lnTo>
                <a:lnTo>
                  <a:pt x="584616" y="299804"/>
                </a:lnTo>
                <a:lnTo>
                  <a:pt x="0" y="884420"/>
                </a:lnTo>
                <a:lnTo>
                  <a:pt x="4527029" y="884420"/>
                </a:lnTo>
                <a:lnTo>
                  <a:pt x="5396459" y="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Taban dikdörtgen</a:t>
            </a:r>
          </a:p>
          <a:p>
            <a:pPr algn="ctr"/>
            <a:r>
              <a:rPr lang="tr-TR" b="1" dirty="0" smtClean="0"/>
              <a:t>TA=kısa </a:t>
            </a:r>
            <a:r>
              <a:rPr lang="tr-TR" b="1" dirty="0" err="1" smtClean="0"/>
              <a:t>kenarXUzun</a:t>
            </a:r>
            <a:r>
              <a:rPr lang="tr-TR" b="1" dirty="0" smtClean="0"/>
              <a:t> kenar</a:t>
            </a:r>
          </a:p>
          <a:p>
            <a:pPr algn="ctr"/>
            <a:r>
              <a:rPr lang="tr-TR" b="1" dirty="0" smtClean="0"/>
              <a:t>TA=</a:t>
            </a:r>
            <a:r>
              <a:rPr lang="tr-TR" b="1" dirty="0" err="1" smtClean="0"/>
              <a:t>a.b,TA</a:t>
            </a:r>
            <a:r>
              <a:rPr lang="tr-TR" b="1" dirty="0" smtClean="0"/>
              <a:t>=3.5=15 br</a:t>
            </a:r>
            <a:r>
              <a:rPr lang="tr-TR" sz="2000" b="1" baseline="30000" dirty="0" smtClean="0"/>
              <a:t>2</a:t>
            </a:r>
            <a:r>
              <a:rPr lang="tr-TR" b="1" dirty="0" smtClean="0"/>
              <a:t> 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68350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5832648" cy="5895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1842" y="645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1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3528" y="5508077"/>
            <a:ext cx="1368152" cy="669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588224" y="782224"/>
            <a:ext cx="2195165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sz="2800" b="1" dirty="0"/>
              <a:t>V=</a:t>
            </a:r>
            <a:r>
              <a:rPr lang="tr-TR" sz="2800" b="1" dirty="0" err="1"/>
              <a:t>TA.h</a:t>
            </a:r>
            <a:endParaRPr lang="tr-TR" sz="2800" dirty="0"/>
          </a:p>
          <a:p>
            <a:r>
              <a:rPr lang="tr-TR" sz="2800" b="1" dirty="0"/>
              <a:t>V=TA. h    h=c</a:t>
            </a:r>
            <a:endParaRPr lang="tr-TR" sz="2800" dirty="0"/>
          </a:p>
          <a:p>
            <a:r>
              <a:rPr lang="tr-TR" sz="2800" b="1" dirty="0" smtClean="0"/>
              <a:t>V=2.4.5</a:t>
            </a:r>
          </a:p>
          <a:p>
            <a:r>
              <a:rPr lang="tr-TR" sz="2800" b="1" dirty="0" smtClean="0"/>
              <a:t>V=40</a:t>
            </a:r>
          </a:p>
          <a:p>
            <a:r>
              <a:rPr lang="tr-TR" sz="2800" b="1" dirty="0" smtClean="0"/>
              <a:t>40-9=31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156639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5D234F7-135D-4157-8371-57DA2044952B}" type="slidenum">
              <a:rPr lang="tr-TR" smtClean="0"/>
              <a:pPr eaLnBrk="1" hangingPunct="1"/>
              <a:t>38</a:t>
            </a:fld>
            <a:endParaRPr lang="tr-TR" smtClean="0"/>
          </a:p>
        </p:txBody>
      </p:sp>
      <p:sp>
        <p:nvSpPr>
          <p:cNvPr id="3" name="Dikdörtgen 2"/>
          <p:cNvSpPr/>
          <p:nvPr/>
        </p:nvSpPr>
        <p:spPr>
          <a:xfrm>
            <a:off x="6096000" y="533400"/>
            <a:ext cx="1500336" cy="588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2400" y="106531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ÖRNEK-2:</a:t>
            </a:r>
            <a:r>
              <a:rPr lang="tr-TR" sz="2000" b="1" dirty="0" smtClean="0"/>
              <a:t> </a:t>
            </a:r>
            <a:r>
              <a:rPr lang="tr-TR" sz="2000" b="1" dirty="0"/>
              <a:t>Boyutları 4 cm,5 cm ve 6 cm olan dikdörtgenler prizmasının hacmini bulunuz?		</a:t>
            </a:r>
          </a:p>
          <a:p>
            <a:r>
              <a:rPr lang="tr-TR" sz="2000" b="1" dirty="0"/>
              <a:t>	</a:t>
            </a:r>
            <a:r>
              <a:rPr lang="tr-TR" sz="2000" b="1" dirty="0" smtClean="0"/>
              <a:t>a)140</a:t>
            </a:r>
            <a:r>
              <a:rPr lang="tr-TR" sz="2000" b="1" dirty="0"/>
              <a:t>	 </a:t>
            </a:r>
            <a:r>
              <a:rPr lang="tr-TR" sz="2000" b="1" dirty="0" smtClean="0"/>
              <a:t>	 </a:t>
            </a:r>
            <a:r>
              <a:rPr lang="tr-TR" sz="2000" b="1" dirty="0"/>
              <a:t>b)80	 </a:t>
            </a:r>
            <a:r>
              <a:rPr lang="tr-TR" sz="2000" b="1" dirty="0" smtClean="0"/>
              <a:t>	 </a:t>
            </a:r>
            <a:r>
              <a:rPr lang="tr-TR" sz="2000" b="1" dirty="0"/>
              <a:t>c)100	  </a:t>
            </a:r>
            <a:r>
              <a:rPr lang="tr-TR" sz="2000" b="1" dirty="0" smtClean="0"/>
              <a:t>	d)120</a:t>
            </a:r>
            <a:endParaRPr lang="tr-TR" sz="2000" b="1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837238" y="3552825"/>
            <a:ext cx="24384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400" b="1"/>
              <a:t>V=TA.h</a:t>
            </a:r>
            <a:endParaRPr lang="tr-TR" sz="2400"/>
          </a:p>
          <a:p>
            <a:r>
              <a:rPr lang="tr-TR" sz="2400" b="1"/>
              <a:t>V=TA. h    h=c</a:t>
            </a:r>
            <a:endParaRPr lang="tr-TR" sz="2400"/>
          </a:p>
          <a:p>
            <a:r>
              <a:rPr lang="tr-TR" sz="2400" b="1"/>
              <a:t>V=a.b.c=4.5.6</a:t>
            </a:r>
          </a:p>
          <a:p>
            <a:r>
              <a:rPr lang="tr-TR" sz="2400" b="1"/>
              <a:t>V=120 cm</a:t>
            </a:r>
            <a:r>
              <a:rPr lang="tr-TR" sz="2400" b="1" baseline="30000"/>
              <a:t>3</a:t>
            </a:r>
            <a:endParaRPr lang="tr-TR" sz="2400" b="1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2816433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27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842" y="645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3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22" y="692696"/>
            <a:ext cx="7399755" cy="4069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157778" y="4509120"/>
            <a:ext cx="2438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400" b="1" dirty="0"/>
              <a:t>V=</a:t>
            </a:r>
            <a:r>
              <a:rPr lang="tr-TR" sz="2400" b="1" dirty="0" err="1"/>
              <a:t>TA.h</a:t>
            </a:r>
            <a:endParaRPr lang="tr-TR" sz="2400" dirty="0"/>
          </a:p>
          <a:p>
            <a:r>
              <a:rPr lang="tr-TR" sz="2400" b="1" dirty="0"/>
              <a:t>V=TA. h    h=c</a:t>
            </a:r>
            <a:endParaRPr lang="tr-TR" sz="2400" dirty="0"/>
          </a:p>
          <a:p>
            <a:r>
              <a:rPr lang="tr-TR" sz="2400" b="1" dirty="0" smtClean="0"/>
              <a:t>V=</a:t>
            </a:r>
            <a:r>
              <a:rPr lang="tr-TR" sz="2400" b="1" dirty="0" err="1" smtClean="0"/>
              <a:t>a.b.c</a:t>
            </a:r>
            <a:r>
              <a:rPr lang="tr-TR" sz="2400" b="1" dirty="0" smtClean="0"/>
              <a:t>=3.4.5</a:t>
            </a:r>
            <a:endParaRPr lang="tr-TR" sz="2400" b="1" dirty="0"/>
          </a:p>
          <a:p>
            <a:r>
              <a:rPr lang="tr-TR" sz="2400" b="1" dirty="0" smtClean="0"/>
              <a:t>V=60 </a:t>
            </a:r>
            <a:r>
              <a:rPr lang="tr-TR" sz="2400" b="1" dirty="0"/>
              <a:t>cm</a:t>
            </a:r>
            <a:r>
              <a:rPr lang="tr-TR" sz="2400" b="1" baseline="30000" dirty="0"/>
              <a:t>3</a:t>
            </a:r>
            <a:endParaRPr lang="tr-TR" sz="2400" b="1" dirty="0"/>
          </a:p>
        </p:txBody>
      </p:sp>
      <p:sp>
        <p:nvSpPr>
          <p:cNvPr id="8" name="Dikdörtgen 7"/>
          <p:cNvSpPr/>
          <p:nvPr/>
        </p:nvSpPr>
        <p:spPr>
          <a:xfrm>
            <a:off x="611560" y="4293096"/>
            <a:ext cx="1102598" cy="5887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682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6F5D58F-8D2D-4A79-B524-92ECF3098F52}" type="slidenum">
              <a:rPr lang="tr-TR" smtClean="0"/>
              <a:pPr eaLnBrk="1" hangingPunct="1"/>
              <a:t>4</a:t>
            </a:fld>
            <a:endParaRPr lang="tr-TR" smtClean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18" y="1898680"/>
            <a:ext cx="6324600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2400" y="151775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KÜP PRİZMANIN AÇINIMI (AÇIK ŞEKLİ): </a:t>
            </a:r>
            <a:endParaRPr lang="tr-TR" altLang="zh-CN" sz="2000" dirty="0">
              <a:solidFill>
                <a:srgbClr val="FF0000"/>
              </a:solidFill>
            </a:endParaRPr>
          </a:p>
          <a:p>
            <a:r>
              <a:rPr lang="tr-TR" altLang="zh-CN" b="1" dirty="0"/>
              <a:t>	</a:t>
            </a:r>
            <a:r>
              <a:rPr lang="tr-TR" altLang="zh-CN" sz="2000" b="1" dirty="0"/>
              <a:t>Küp Prizmanın bütün yüzleri birbirine eşit olan karedir. Karelerin çevre </a:t>
            </a:r>
            <a:r>
              <a:rPr lang="tr-TR" altLang="zh-CN" sz="2000" b="1" dirty="0" err="1"/>
              <a:t>leri</a:t>
            </a:r>
            <a:r>
              <a:rPr lang="tr-TR" altLang="zh-CN" sz="2000" b="1" dirty="0"/>
              <a:t> birbirine eşit ve alanları birbirine eşittir.</a:t>
            </a:r>
          </a:p>
        </p:txBody>
      </p:sp>
      <p:sp>
        <p:nvSpPr>
          <p:cNvPr id="4101" name="Dikdörtgen 4"/>
          <p:cNvSpPr>
            <a:spLocks noChangeArrowheads="1"/>
          </p:cNvSpPr>
          <p:nvPr/>
        </p:nvSpPr>
        <p:spPr bwMode="auto">
          <a:xfrm>
            <a:off x="5508104" y="6488113"/>
            <a:ext cx="36358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31" y="1379538"/>
            <a:ext cx="24098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803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842" y="645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4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13" y="529679"/>
            <a:ext cx="7160765" cy="4649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432255" y="591235"/>
            <a:ext cx="24384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400" b="1" dirty="0"/>
              <a:t>V=</a:t>
            </a:r>
            <a:r>
              <a:rPr lang="tr-TR" sz="2400" b="1" dirty="0" err="1"/>
              <a:t>TA.h</a:t>
            </a:r>
            <a:endParaRPr lang="tr-TR" sz="2400" dirty="0"/>
          </a:p>
          <a:p>
            <a:r>
              <a:rPr lang="tr-TR" sz="2400" b="1" dirty="0"/>
              <a:t>V=TA. h    h=c</a:t>
            </a:r>
            <a:endParaRPr lang="tr-TR" sz="2400" dirty="0"/>
          </a:p>
          <a:p>
            <a:r>
              <a:rPr lang="tr-TR" sz="2400" b="1" dirty="0" smtClean="0"/>
              <a:t>V1=</a:t>
            </a:r>
            <a:r>
              <a:rPr lang="tr-TR" sz="2400" b="1" dirty="0" err="1" smtClean="0"/>
              <a:t>a.b.c</a:t>
            </a:r>
            <a:r>
              <a:rPr lang="tr-TR" sz="2400" b="1" dirty="0" smtClean="0"/>
              <a:t>=8.12.16</a:t>
            </a:r>
            <a:endParaRPr lang="tr-TR" sz="2400" b="1" dirty="0"/>
          </a:p>
          <a:p>
            <a:r>
              <a:rPr lang="tr-TR" sz="2400" b="1" dirty="0" smtClean="0"/>
              <a:t>V1=1536 cm</a:t>
            </a:r>
            <a:r>
              <a:rPr lang="tr-TR" sz="2400" b="1" baseline="30000" dirty="0" smtClean="0"/>
              <a:t>3</a:t>
            </a:r>
            <a:r>
              <a:rPr lang="tr-TR" sz="2400" b="1" dirty="0" smtClean="0"/>
              <a:t> V2=4.4.4=64 cm</a:t>
            </a:r>
            <a:r>
              <a:rPr lang="tr-TR" sz="2400" b="1" baseline="30000" dirty="0" smtClean="0"/>
              <a:t>3</a:t>
            </a:r>
          </a:p>
          <a:p>
            <a:r>
              <a:rPr lang="tr-TR" sz="2400" b="1" dirty="0" smtClean="0"/>
              <a:t>1536:64=24</a:t>
            </a:r>
            <a:r>
              <a:rPr lang="tr-TR" sz="2400" b="1" baseline="30000" dirty="0" smtClean="0"/>
              <a:t>	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879402" y="4590478"/>
            <a:ext cx="1784005" cy="7827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609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842" y="645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5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705600" y="3797481"/>
            <a:ext cx="24384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400" b="1" dirty="0"/>
              <a:t>V=</a:t>
            </a:r>
            <a:r>
              <a:rPr lang="tr-TR" sz="2400" b="1" dirty="0" err="1"/>
              <a:t>TA.h</a:t>
            </a:r>
            <a:endParaRPr lang="tr-TR" sz="2400" dirty="0"/>
          </a:p>
          <a:p>
            <a:r>
              <a:rPr lang="tr-TR" sz="2400" b="1" dirty="0"/>
              <a:t>V=TA. h    h=c</a:t>
            </a:r>
            <a:endParaRPr lang="tr-TR" sz="2400" dirty="0"/>
          </a:p>
          <a:p>
            <a:r>
              <a:rPr lang="tr-TR" sz="2400" b="1" dirty="0" smtClean="0"/>
              <a:t>V=</a:t>
            </a:r>
            <a:r>
              <a:rPr lang="tr-TR" sz="2400" b="1" dirty="0" err="1" smtClean="0"/>
              <a:t>a.b.c</a:t>
            </a:r>
            <a:r>
              <a:rPr lang="tr-TR" sz="2400" b="1" dirty="0" smtClean="0"/>
              <a:t>=4.6.12</a:t>
            </a:r>
            <a:endParaRPr lang="tr-TR" sz="2400" b="1" dirty="0"/>
          </a:p>
          <a:p>
            <a:r>
              <a:rPr lang="tr-TR" sz="2400" b="1" dirty="0" smtClean="0"/>
              <a:t>V1=288 cm</a:t>
            </a:r>
            <a:r>
              <a:rPr lang="tr-TR" sz="2400" b="1" baseline="30000" dirty="0" smtClean="0"/>
              <a:t>3</a:t>
            </a:r>
          </a:p>
          <a:p>
            <a:r>
              <a:rPr lang="tr-TR" sz="2400" b="1" dirty="0" smtClean="0"/>
              <a:t>V2=2.2.2</a:t>
            </a:r>
          </a:p>
          <a:p>
            <a:r>
              <a:rPr lang="tr-TR" sz="2400" b="1" dirty="0" smtClean="0"/>
              <a:t>V2=8 br</a:t>
            </a:r>
            <a:r>
              <a:rPr lang="tr-TR" sz="2400" b="1" baseline="30000" dirty="0" smtClean="0"/>
              <a:t>3</a:t>
            </a:r>
          </a:p>
          <a:p>
            <a:r>
              <a:rPr lang="tr-TR" sz="2400" b="1" dirty="0" smtClean="0"/>
              <a:t>288:8=36</a:t>
            </a:r>
            <a:endParaRPr lang="tr-TR" sz="2400" b="1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99" y="560403"/>
            <a:ext cx="6119860" cy="5388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4717954" y="2790278"/>
            <a:ext cx="1294206" cy="7827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275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707421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1842" y="645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6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491880" y="4581128"/>
            <a:ext cx="2438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400" b="1" dirty="0"/>
              <a:t>V=</a:t>
            </a:r>
            <a:r>
              <a:rPr lang="tr-TR" sz="2400" b="1" dirty="0" err="1"/>
              <a:t>TA.h</a:t>
            </a:r>
            <a:endParaRPr lang="tr-TR" sz="2400" dirty="0"/>
          </a:p>
          <a:p>
            <a:r>
              <a:rPr lang="tr-TR" sz="2400" b="1" dirty="0"/>
              <a:t>V=TA. h    h=c</a:t>
            </a:r>
            <a:endParaRPr lang="tr-TR" sz="2400" dirty="0"/>
          </a:p>
          <a:p>
            <a:r>
              <a:rPr lang="tr-TR" sz="2400" b="1" dirty="0" smtClean="0"/>
              <a:t>V=</a:t>
            </a:r>
            <a:r>
              <a:rPr lang="tr-TR" sz="2400" b="1" dirty="0" err="1" smtClean="0"/>
              <a:t>a.b.c</a:t>
            </a:r>
            <a:r>
              <a:rPr lang="tr-TR" sz="2400" b="1" dirty="0" smtClean="0"/>
              <a:t>=2.3.4</a:t>
            </a:r>
            <a:endParaRPr lang="tr-TR" sz="2400" b="1" dirty="0"/>
          </a:p>
          <a:p>
            <a:r>
              <a:rPr lang="tr-TR" sz="2400" b="1" dirty="0" smtClean="0"/>
              <a:t>V1=24 br</a:t>
            </a:r>
            <a:r>
              <a:rPr lang="tr-TR" sz="2400" b="1" baseline="30000" dirty="0" smtClean="0"/>
              <a:t>3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063977" y="2132856"/>
            <a:ext cx="129420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065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1842" y="645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7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50" y="521884"/>
            <a:ext cx="5910942" cy="478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157778" y="529679"/>
            <a:ext cx="2438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400" b="1" dirty="0"/>
              <a:t>V=</a:t>
            </a:r>
            <a:r>
              <a:rPr lang="tr-TR" sz="2400" b="1" dirty="0" err="1"/>
              <a:t>TA.h</a:t>
            </a:r>
            <a:endParaRPr lang="tr-TR" sz="2400" dirty="0"/>
          </a:p>
          <a:p>
            <a:r>
              <a:rPr lang="tr-TR" sz="2400" b="1" dirty="0"/>
              <a:t>V=TA. h    h=c</a:t>
            </a:r>
            <a:endParaRPr lang="tr-TR" sz="2400" dirty="0"/>
          </a:p>
          <a:p>
            <a:r>
              <a:rPr lang="tr-TR" sz="2400" b="1" dirty="0" smtClean="0"/>
              <a:t>V=</a:t>
            </a:r>
            <a:r>
              <a:rPr lang="tr-TR" sz="2400" b="1" dirty="0" err="1" smtClean="0"/>
              <a:t>a.b.c</a:t>
            </a:r>
            <a:r>
              <a:rPr lang="tr-TR" sz="2400" b="1" dirty="0" smtClean="0"/>
              <a:t>=2.5.7</a:t>
            </a:r>
            <a:endParaRPr lang="tr-TR" sz="2400" b="1" dirty="0"/>
          </a:p>
          <a:p>
            <a:r>
              <a:rPr lang="tr-TR" sz="2400" b="1" dirty="0" smtClean="0"/>
              <a:t>V=70 tane</a:t>
            </a:r>
            <a:endParaRPr lang="tr-TR" sz="2400" b="1" baseline="30000" dirty="0" smtClean="0"/>
          </a:p>
        </p:txBody>
      </p:sp>
      <p:sp>
        <p:nvSpPr>
          <p:cNvPr id="8" name="Dikdörtgen 7"/>
          <p:cNvSpPr/>
          <p:nvPr/>
        </p:nvSpPr>
        <p:spPr>
          <a:xfrm>
            <a:off x="3344721" y="4653136"/>
            <a:ext cx="1659327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447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1842" y="645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8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22" y="557750"/>
            <a:ext cx="6575765" cy="4599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513091" y="918479"/>
            <a:ext cx="24384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400" b="1" dirty="0"/>
              <a:t>V=</a:t>
            </a:r>
            <a:r>
              <a:rPr lang="tr-TR" sz="2400" b="1" dirty="0" err="1"/>
              <a:t>TA.h</a:t>
            </a:r>
            <a:endParaRPr lang="tr-TR" sz="2400" dirty="0"/>
          </a:p>
          <a:p>
            <a:r>
              <a:rPr lang="tr-TR" sz="2400" b="1" dirty="0"/>
              <a:t>V=TA. h    h=c</a:t>
            </a:r>
            <a:endParaRPr lang="tr-TR" sz="2400" dirty="0"/>
          </a:p>
          <a:p>
            <a:r>
              <a:rPr lang="tr-TR" sz="2400" b="1" dirty="0" smtClean="0"/>
              <a:t>V=</a:t>
            </a:r>
            <a:r>
              <a:rPr lang="tr-TR" sz="2400" b="1" dirty="0" err="1" smtClean="0"/>
              <a:t>a.b.c</a:t>
            </a:r>
            <a:r>
              <a:rPr lang="tr-TR" sz="2400" b="1" dirty="0" smtClean="0"/>
              <a:t>=2.3.4</a:t>
            </a:r>
            <a:endParaRPr lang="tr-TR" sz="2400" b="1" dirty="0"/>
          </a:p>
          <a:p>
            <a:r>
              <a:rPr lang="tr-TR" sz="2400" b="1" dirty="0" smtClean="0"/>
              <a:t>V=24 tane</a:t>
            </a:r>
          </a:p>
          <a:p>
            <a:r>
              <a:rPr lang="tr-TR" sz="2400" b="1" dirty="0" smtClean="0"/>
              <a:t>24-8=16 tane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489219" y="3573016"/>
            <a:ext cx="1294206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019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1842" y="645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9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50" y="404664"/>
            <a:ext cx="5838934" cy="5687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513091" y="1103145"/>
            <a:ext cx="2438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400" b="1" dirty="0"/>
              <a:t>V=</a:t>
            </a:r>
            <a:r>
              <a:rPr lang="tr-TR" sz="2400" b="1" dirty="0" err="1"/>
              <a:t>TA.h</a:t>
            </a:r>
            <a:endParaRPr lang="tr-TR" sz="2400" dirty="0"/>
          </a:p>
          <a:p>
            <a:r>
              <a:rPr lang="tr-TR" sz="2400" b="1" dirty="0"/>
              <a:t>V=TA. h    h=c</a:t>
            </a:r>
            <a:endParaRPr lang="tr-TR" sz="2400" dirty="0"/>
          </a:p>
          <a:p>
            <a:r>
              <a:rPr lang="tr-TR" sz="2400" b="1" dirty="0" smtClean="0"/>
              <a:t>V=</a:t>
            </a:r>
            <a:r>
              <a:rPr lang="tr-TR" sz="2400" b="1" dirty="0" err="1" smtClean="0"/>
              <a:t>a.b.c</a:t>
            </a:r>
            <a:r>
              <a:rPr lang="tr-TR" sz="2400" b="1" dirty="0" smtClean="0"/>
              <a:t>=4.5.6</a:t>
            </a:r>
            <a:endParaRPr lang="tr-TR" sz="2400" b="1" dirty="0"/>
          </a:p>
          <a:p>
            <a:r>
              <a:rPr lang="tr-TR" sz="2400" b="1" dirty="0" smtClean="0"/>
              <a:t>V=120 tane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950629" y="4941168"/>
            <a:ext cx="1659327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476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842" y="6459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10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592450"/>
            <a:ext cx="7423609" cy="3772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912630" y="4918453"/>
            <a:ext cx="2438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400" b="1" dirty="0"/>
              <a:t>V=</a:t>
            </a:r>
            <a:r>
              <a:rPr lang="tr-TR" sz="2400" b="1" dirty="0" err="1"/>
              <a:t>TA.h</a:t>
            </a:r>
            <a:endParaRPr lang="tr-TR" sz="2400" dirty="0"/>
          </a:p>
          <a:p>
            <a:r>
              <a:rPr lang="tr-TR" sz="2400" b="1" dirty="0"/>
              <a:t>V=TA. h    h=c</a:t>
            </a:r>
            <a:endParaRPr lang="tr-TR" sz="2400" dirty="0"/>
          </a:p>
          <a:p>
            <a:r>
              <a:rPr lang="tr-TR" sz="2400" b="1" dirty="0" smtClean="0"/>
              <a:t>V=</a:t>
            </a:r>
            <a:r>
              <a:rPr lang="tr-TR" sz="2400" b="1" dirty="0" err="1" smtClean="0"/>
              <a:t>a.b.c</a:t>
            </a:r>
            <a:r>
              <a:rPr lang="tr-TR" sz="2400" b="1" dirty="0" smtClean="0"/>
              <a:t>=4.2.6</a:t>
            </a:r>
            <a:endParaRPr lang="tr-TR" sz="2400" b="1" dirty="0"/>
          </a:p>
          <a:p>
            <a:r>
              <a:rPr lang="tr-TR" sz="2400" b="1" dirty="0" smtClean="0"/>
              <a:t>V=48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9511" y="3717032"/>
            <a:ext cx="1659327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605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842" y="6459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11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64" y="268069"/>
            <a:ext cx="4759724" cy="626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868144" y="620688"/>
            <a:ext cx="2438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400" b="1" dirty="0"/>
              <a:t>V=</a:t>
            </a:r>
            <a:r>
              <a:rPr lang="tr-TR" sz="2400" b="1" dirty="0" err="1"/>
              <a:t>TA.h</a:t>
            </a:r>
            <a:endParaRPr lang="tr-TR" sz="2400" dirty="0"/>
          </a:p>
          <a:p>
            <a:r>
              <a:rPr lang="tr-TR" sz="2400" b="1" dirty="0"/>
              <a:t>V=TA. h    h=c</a:t>
            </a:r>
            <a:endParaRPr lang="tr-TR" sz="2400" dirty="0"/>
          </a:p>
          <a:p>
            <a:r>
              <a:rPr lang="tr-TR" sz="2400" b="1" dirty="0" smtClean="0"/>
              <a:t>V=</a:t>
            </a:r>
            <a:r>
              <a:rPr lang="tr-TR" sz="2400" b="1" dirty="0" err="1" smtClean="0"/>
              <a:t>a.b.c</a:t>
            </a:r>
            <a:r>
              <a:rPr lang="tr-TR" sz="2400" b="1" dirty="0" smtClean="0"/>
              <a:t>=3.5.6</a:t>
            </a:r>
            <a:endParaRPr lang="tr-TR" sz="2400" b="1" dirty="0"/>
          </a:p>
          <a:p>
            <a:r>
              <a:rPr lang="tr-TR" sz="2400" b="1" dirty="0" smtClean="0"/>
              <a:t>V=90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241165" y="4509120"/>
            <a:ext cx="112292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557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73" y="548680"/>
            <a:ext cx="8133680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1842" y="6459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12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869906" y="4396462"/>
            <a:ext cx="24384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400" b="1" dirty="0"/>
              <a:t>V=</a:t>
            </a:r>
            <a:r>
              <a:rPr lang="tr-TR" sz="2400" b="1" dirty="0" err="1"/>
              <a:t>TA.h</a:t>
            </a:r>
            <a:endParaRPr lang="tr-TR" sz="2400" dirty="0"/>
          </a:p>
          <a:p>
            <a:r>
              <a:rPr lang="tr-TR" sz="2400" b="1" dirty="0"/>
              <a:t>V=TA. h    h=c</a:t>
            </a:r>
            <a:endParaRPr lang="tr-TR" sz="2400" dirty="0"/>
          </a:p>
          <a:p>
            <a:r>
              <a:rPr lang="tr-TR" sz="2400" b="1" dirty="0" smtClean="0"/>
              <a:t>V=</a:t>
            </a:r>
            <a:r>
              <a:rPr lang="tr-TR" sz="2400" b="1" dirty="0" err="1" smtClean="0"/>
              <a:t>a.b.c</a:t>
            </a:r>
            <a:r>
              <a:rPr lang="tr-TR" sz="2400" b="1" dirty="0" smtClean="0"/>
              <a:t>=3.3.3</a:t>
            </a:r>
            <a:endParaRPr lang="tr-TR" sz="2400" b="1" dirty="0"/>
          </a:p>
          <a:p>
            <a:r>
              <a:rPr lang="tr-TR" sz="2400" b="1" dirty="0" smtClean="0"/>
              <a:t>V=27</a:t>
            </a:r>
          </a:p>
          <a:p>
            <a:r>
              <a:rPr lang="tr-TR" sz="2400" b="1" dirty="0" smtClean="0"/>
              <a:t>27-18=9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306313" y="3089583"/>
            <a:ext cx="1659327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926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143000" y="260648"/>
            <a:ext cx="6858000" cy="838200"/>
          </a:xfrm>
          <a:prstGeom prst="wedgeRectCallout">
            <a:avLst>
              <a:gd name="adj1" fmla="val -22486"/>
              <a:gd name="adj2" fmla="val 3505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5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KARE DİK PRİZMA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482" y="1340768"/>
            <a:ext cx="3096344" cy="492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928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8CE60C9-A68A-4940-9434-F71EE6C07B4A}" type="slidenum">
              <a:rPr lang="tr-TR" smtClean="0"/>
              <a:pPr eaLnBrk="1" hangingPunct="1"/>
              <a:t>5</a:t>
            </a:fld>
            <a:endParaRPr lang="tr-TR" smtClean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79538"/>
            <a:ext cx="24098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rbest Form 3"/>
          <p:cNvSpPr/>
          <p:nvPr/>
        </p:nvSpPr>
        <p:spPr>
          <a:xfrm>
            <a:off x="2295525" y="3810000"/>
            <a:ext cx="1544638" cy="1363663"/>
          </a:xfrm>
          <a:custGeom>
            <a:avLst/>
            <a:gdLst>
              <a:gd name="connsiteX0" fmla="*/ 1543987 w 1543987"/>
              <a:gd name="connsiteY0" fmla="*/ 1349115 h 1364105"/>
              <a:gd name="connsiteX1" fmla="*/ 14990 w 1543987"/>
              <a:gd name="connsiteY1" fmla="*/ 1364105 h 1364105"/>
              <a:gd name="connsiteX2" fmla="*/ 0 w 1543987"/>
              <a:gd name="connsiteY2" fmla="*/ 14991 h 1364105"/>
              <a:gd name="connsiteX3" fmla="*/ 1543987 w 1543987"/>
              <a:gd name="connsiteY3" fmla="*/ 0 h 1364105"/>
              <a:gd name="connsiteX4" fmla="*/ 1543987 w 1543987"/>
              <a:gd name="connsiteY4" fmla="*/ 1349115 h 13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987" h="1364105">
                <a:moveTo>
                  <a:pt x="1543987" y="1349115"/>
                </a:moveTo>
                <a:lnTo>
                  <a:pt x="14990" y="1364105"/>
                </a:lnTo>
                <a:lnTo>
                  <a:pt x="0" y="14991"/>
                </a:lnTo>
                <a:lnTo>
                  <a:pt x="1543987" y="0"/>
                </a:lnTo>
                <a:lnTo>
                  <a:pt x="1543987" y="1349115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5" name="Serbest Form 4"/>
          <p:cNvSpPr/>
          <p:nvPr/>
        </p:nvSpPr>
        <p:spPr>
          <a:xfrm>
            <a:off x="2300288" y="2446338"/>
            <a:ext cx="1543050" cy="1363662"/>
          </a:xfrm>
          <a:custGeom>
            <a:avLst/>
            <a:gdLst>
              <a:gd name="connsiteX0" fmla="*/ 1543987 w 1543987"/>
              <a:gd name="connsiteY0" fmla="*/ 1349115 h 1364105"/>
              <a:gd name="connsiteX1" fmla="*/ 14990 w 1543987"/>
              <a:gd name="connsiteY1" fmla="*/ 1364105 h 1364105"/>
              <a:gd name="connsiteX2" fmla="*/ 0 w 1543987"/>
              <a:gd name="connsiteY2" fmla="*/ 14991 h 1364105"/>
              <a:gd name="connsiteX3" fmla="*/ 1543987 w 1543987"/>
              <a:gd name="connsiteY3" fmla="*/ 0 h 1364105"/>
              <a:gd name="connsiteX4" fmla="*/ 1543987 w 1543987"/>
              <a:gd name="connsiteY4" fmla="*/ 1349115 h 13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987" h="1364105">
                <a:moveTo>
                  <a:pt x="1543987" y="1349115"/>
                </a:moveTo>
                <a:lnTo>
                  <a:pt x="14990" y="1364105"/>
                </a:lnTo>
                <a:lnTo>
                  <a:pt x="0" y="14991"/>
                </a:lnTo>
                <a:lnTo>
                  <a:pt x="1543987" y="0"/>
                </a:lnTo>
                <a:lnTo>
                  <a:pt x="1543987" y="1349115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" name="Serbest Form 5"/>
          <p:cNvSpPr/>
          <p:nvPr/>
        </p:nvSpPr>
        <p:spPr>
          <a:xfrm>
            <a:off x="2300288" y="5189538"/>
            <a:ext cx="1543050" cy="1363662"/>
          </a:xfrm>
          <a:custGeom>
            <a:avLst/>
            <a:gdLst>
              <a:gd name="connsiteX0" fmla="*/ 1543987 w 1543987"/>
              <a:gd name="connsiteY0" fmla="*/ 1349115 h 1364105"/>
              <a:gd name="connsiteX1" fmla="*/ 14990 w 1543987"/>
              <a:gd name="connsiteY1" fmla="*/ 1364105 h 1364105"/>
              <a:gd name="connsiteX2" fmla="*/ 0 w 1543987"/>
              <a:gd name="connsiteY2" fmla="*/ 14991 h 1364105"/>
              <a:gd name="connsiteX3" fmla="*/ 1543987 w 1543987"/>
              <a:gd name="connsiteY3" fmla="*/ 0 h 1364105"/>
              <a:gd name="connsiteX4" fmla="*/ 1543987 w 1543987"/>
              <a:gd name="connsiteY4" fmla="*/ 1349115 h 13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987" h="1364105">
                <a:moveTo>
                  <a:pt x="1543987" y="1349115"/>
                </a:moveTo>
                <a:lnTo>
                  <a:pt x="14990" y="1364105"/>
                </a:lnTo>
                <a:lnTo>
                  <a:pt x="0" y="14991"/>
                </a:lnTo>
                <a:lnTo>
                  <a:pt x="1543987" y="0"/>
                </a:lnTo>
                <a:lnTo>
                  <a:pt x="1543987" y="1349115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7" name="Serbest Form 6"/>
          <p:cNvSpPr/>
          <p:nvPr/>
        </p:nvSpPr>
        <p:spPr>
          <a:xfrm>
            <a:off x="3810000" y="3810000"/>
            <a:ext cx="1544638" cy="1363663"/>
          </a:xfrm>
          <a:custGeom>
            <a:avLst/>
            <a:gdLst>
              <a:gd name="connsiteX0" fmla="*/ 1543987 w 1543987"/>
              <a:gd name="connsiteY0" fmla="*/ 1349115 h 1364105"/>
              <a:gd name="connsiteX1" fmla="*/ 14990 w 1543987"/>
              <a:gd name="connsiteY1" fmla="*/ 1364105 h 1364105"/>
              <a:gd name="connsiteX2" fmla="*/ 0 w 1543987"/>
              <a:gd name="connsiteY2" fmla="*/ 14991 h 1364105"/>
              <a:gd name="connsiteX3" fmla="*/ 1543987 w 1543987"/>
              <a:gd name="connsiteY3" fmla="*/ 0 h 1364105"/>
              <a:gd name="connsiteX4" fmla="*/ 1543987 w 1543987"/>
              <a:gd name="connsiteY4" fmla="*/ 1349115 h 13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987" h="1364105">
                <a:moveTo>
                  <a:pt x="1543987" y="1349115"/>
                </a:moveTo>
                <a:lnTo>
                  <a:pt x="14990" y="1364105"/>
                </a:lnTo>
                <a:lnTo>
                  <a:pt x="0" y="14991"/>
                </a:lnTo>
                <a:lnTo>
                  <a:pt x="1543987" y="0"/>
                </a:lnTo>
                <a:lnTo>
                  <a:pt x="1543987" y="1349115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8" name="Serbest Form 7"/>
          <p:cNvSpPr/>
          <p:nvPr/>
        </p:nvSpPr>
        <p:spPr>
          <a:xfrm>
            <a:off x="5334000" y="3810000"/>
            <a:ext cx="1544638" cy="1363663"/>
          </a:xfrm>
          <a:custGeom>
            <a:avLst/>
            <a:gdLst>
              <a:gd name="connsiteX0" fmla="*/ 1543987 w 1543987"/>
              <a:gd name="connsiteY0" fmla="*/ 1349115 h 1364105"/>
              <a:gd name="connsiteX1" fmla="*/ 14990 w 1543987"/>
              <a:gd name="connsiteY1" fmla="*/ 1364105 h 1364105"/>
              <a:gd name="connsiteX2" fmla="*/ 0 w 1543987"/>
              <a:gd name="connsiteY2" fmla="*/ 14991 h 1364105"/>
              <a:gd name="connsiteX3" fmla="*/ 1543987 w 1543987"/>
              <a:gd name="connsiteY3" fmla="*/ 0 h 1364105"/>
              <a:gd name="connsiteX4" fmla="*/ 1543987 w 1543987"/>
              <a:gd name="connsiteY4" fmla="*/ 1349115 h 13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987" h="1364105">
                <a:moveTo>
                  <a:pt x="1543987" y="1349115"/>
                </a:moveTo>
                <a:lnTo>
                  <a:pt x="14990" y="1364105"/>
                </a:lnTo>
                <a:lnTo>
                  <a:pt x="0" y="14991"/>
                </a:lnTo>
                <a:lnTo>
                  <a:pt x="1543987" y="0"/>
                </a:lnTo>
                <a:lnTo>
                  <a:pt x="1543987" y="1349115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9" name="Serbest Form 8"/>
          <p:cNvSpPr/>
          <p:nvPr/>
        </p:nvSpPr>
        <p:spPr>
          <a:xfrm>
            <a:off x="741363" y="3810000"/>
            <a:ext cx="1544637" cy="1363663"/>
          </a:xfrm>
          <a:custGeom>
            <a:avLst/>
            <a:gdLst>
              <a:gd name="connsiteX0" fmla="*/ 1543987 w 1543987"/>
              <a:gd name="connsiteY0" fmla="*/ 1349115 h 1364105"/>
              <a:gd name="connsiteX1" fmla="*/ 14990 w 1543987"/>
              <a:gd name="connsiteY1" fmla="*/ 1364105 h 1364105"/>
              <a:gd name="connsiteX2" fmla="*/ 0 w 1543987"/>
              <a:gd name="connsiteY2" fmla="*/ 14991 h 1364105"/>
              <a:gd name="connsiteX3" fmla="*/ 1543987 w 1543987"/>
              <a:gd name="connsiteY3" fmla="*/ 0 h 1364105"/>
              <a:gd name="connsiteX4" fmla="*/ 1543987 w 1543987"/>
              <a:gd name="connsiteY4" fmla="*/ 1349115 h 13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987" h="1364105">
                <a:moveTo>
                  <a:pt x="1543987" y="1349115"/>
                </a:moveTo>
                <a:lnTo>
                  <a:pt x="14990" y="1364105"/>
                </a:lnTo>
                <a:lnTo>
                  <a:pt x="0" y="14991"/>
                </a:lnTo>
                <a:lnTo>
                  <a:pt x="1543987" y="0"/>
                </a:lnTo>
                <a:lnTo>
                  <a:pt x="1543987" y="1349115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0" name="Dikdörtgen 4"/>
          <p:cNvSpPr>
            <a:spLocks noChangeArrowheads="1"/>
          </p:cNvSpPr>
          <p:nvPr/>
        </p:nvSpPr>
        <p:spPr bwMode="auto">
          <a:xfrm>
            <a:off x="5192713" y="6488113"/>
            <a:ext cx="395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52400" y="151775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KÜP PRİZMANIN AÇINIMI (AÇIK ŞEKLİ): </a:t>
            </a:r>
            <a:endParaRPr lang="tr-TR" altLang="zh-CN" sz="2000" dirty="0">
              <a:solidFill>
                <a:srgbClr val="FF0000"/>
              </a:solidFill>
            </a:endParaRPr>
          </a:p>
          <a:p>
            <a:r>
              <a:rPr lang="tr-TR" altLang="zh-CN" b="1" dirty="0"/>
              <a:t>	</a:t>
            </a:r>
            <a:r>
              <a:rPr lang="tr-TR" altLang="zh-CN" sz="2000" b="1" dirty="0"/>
              <a:t>Küp Prizmanın bütün yüzleri birbirine eşit olan karedir. Karelerin çevre </a:t>
            </a:r>
            <a:r>
              <a:rPr lang="tr-TR" altLang="zh-CN" sz="2000" b="1" dirty="0" err="1"/>
              <a:t>leri</a:t>
            </a:r>
            <a:r>
              <a:rPr lang="tr-TR" altLang="zh-CN" sz="2000" b="1" dirty="0"/>
              <a:t> birbirine eşit ve alanları birbirine eşittir.</a:t>
            </a:r>
          </a:p>
        </p:txBody>
      </p:sp>
    </p:spTree>
    <p:extLst>
      <p:ext uri="{BB962C8B-B14F-4D97-AF65-F5344CB8AC3E}">
        <p14:creationId xmlns:p14="http://schemas.microsoft.com/office/powerpoint/2010/main" val="218631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2736304" cy="419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79512" y="116632"/>
            <a:ext cx="8784976" cy="9159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KARE DİK PRİZMA: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Tabanı kare ve yan yüzleri birbirine eşit dikdörtgen olan prizmaya kare dik prizma denir. Yan yüzü dört adet eş dikdörtgenden oluşur.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Metin kutusu 8"/>
          <p:cNvSpPr txBox="1">
            <a:spLocks noChangeArrowheads="1"/>
          </p:cNvSpPr>
          <p:nvPr/>
        </p:nvSpPr>
        <p:spPr bwMode="auto">
          <a:xfrm>
            <a:off x="3203848" y="3356992"/>
            <a:ext cx="5760641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sz="2000" b="1" dirty="0" smtClean="0">
                <a:solidFill>
                  <a:srgbClr val="FF0000"/>
                </a:solidFill>
              </a:rPr>
              <a:t>Kare  prizmanın</a:t>
            </a:r>
            <a:r>
              <a:rPr lang="tr-TR" sz="2000" b="1" dirty="0">
                <a:solidFill>
                  <a:srgbClr val="FF0000"/>
                </a:solidFill>
              </a:rPr>
              <a:t>;</a:t>
            </a:r>
          </a:p>
          <a:p>
            <a:pPr eaLnBrk="1" hangingPunct="1"/>
            <a:r>
              <a:rPr lang="tr-TR" sz="2000" b="1" dirty="0" smtClean="0">
                <a:solidFill>
                  <a:srgbClr val="FF0000"/>
                </a:solidFill>
              </a:rPr>
              <a:t>4 </a:t>
            </a:r>
            <a:r>
              <a:rPr lang="tr-TR" sz="2000" b="1" dirty="0">
                <a:solidFill>
                  <a:srgbClr val="FF0000"/>
                </a:solidFill>
              </a:rPr>
              <a:t>tane </a:t>
            </a:r>
            <a:r>
              <a:rPr lang="tr-TR" sz="2000" b="1" dirty="0" smtClean="0">
                <a:solidFill>
                  <a:srgbClr val="FF0000"/>
                </a:solidFill>
              </a:rPr>
              <a:t>karşılıklı birbirine </a:t>
            </a:r>
            <a:r>
              <a:rPr lang="tr-TR" sz="2000" b="1" dirty="0">
                <a:solidFill>
                  <a:srgbClr val="FF0000"/>
                </a:solidFill>
              </a:rPr>
              <a:t>eşit </a:t>
            </a:r>
            <a:r>
              <a:rPr lang="tr-TR" sz="2000" b="1" dirty="0" smtClean="0">
                <a:solidFill>
                  <a:srgbClr val="FF0000"/>
                </a:solidFill>
              </a:rPr>
              <a:t>dikdörtgen  </a:t>
            </a:r>
            <a:r>
              <a:rPr lang="tr-TR" sz="2000" b="1" dirty="0">
                <a:solidFill>
                  <a:srgbClr val="FF0000"/>
                </a:solidFill>
              </a:rPr>
              <a:t>olan </a:t>
            </a:r>
            <a:r>
              <a:rPr lang="tr-TR" sz="2000" b="1" dirty="0" smtClean="0">
                <a:solidFill>
                  <a:srgbClr val="FF0000"/>
                </a:solidFill>
              </a:rPr>
              <a:t>4 tane yan yüzü,</a:t>
            </a:r>
          </a:p>
          <a:p>
            <a:pPr eaLnBrk="1" hangingPunct="1"/>
            <a:r>
              <a:rPr lang="tr-TR" sz="2000" b="1" dirty="0" smtClean="0">
                <a:solidFill>
                  <a:srgbClr val="FF0000"/>
                </a:solidFill>
              </a:rPr>
              <a:t>2 tane karşılıklı birbirine eşit kare olan alt ve üst tabanı,</a:t>
            </a:r>
          </a:p>
          <a:p>
            <a:pPr eaLnBrk="1" hangingPunct="1"/>
            <a:r>
              <a:rPr lang="tr-TR" sz="2000" b="1" dirty="0" smtClean="0">
                <a:solidFill>
                  <a:srgbClr val="FF0000"/>
                </a:solidFill>
              </a:rPr>
              <a:t>6 tane yüzü,</a:t>
            </a:r>
            <a:endParaRPr lang="tr-TR" sz="2000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sz="2000" b="1" dirty="0" smtClean="0">
                <a:solidFill>
                  <a:srgbClr val="FF0000"/>
                </a:solidFill>
              </a:rPr>
              <a:t>8 </a:t>
            </a:r>
            <a:r>
              <a:rPr lang="tr-TR" sz="2000" b="1" dirty="0">
                <a:solidFill>
                  <a:srgbClr val="FF0000"/>
                </a:solidFill>
              </a:rPr>
              <a:t>tane </a:t>
            </a:r>
            <a:r>
              <a:rPr lang="tr-TR" sz="2000" b="1" dirty="0" smtClean="0">
                <a:solidFill>
                  <a:srgbClr val="FF0000"/>
                </a:solidFill>
              </a:rPr>
              <a:t>köşesi,4 </a:t>
            </a:r>
            <a:r>
              <a:rPr lang="tr-TR" sz="2000" b="1" dirty="0">
                <a:solidFill>
                  <a:srgbClr val="FF0000"/>
                </a:solidFill>
              </a:rPr>
              <a:t>tane </a:t>
            </a:r>
            <a:r>
              <a:rPr lang="tr-TR" sz="2000" b="1" dirty="0" smtClean="0">
                <a:solidFill>
                  <a:srgbClr val="FF0000"/>
                </a:solidFill>
              </a:rPr>
              <a:t>birbirine eşit yüksekliği  </a:t>
            </a:r>
            <a:r>
              <a:rPr lang="tr-TR" sz="2000" b="1" dirty="0">
                <a:solidFill>
                  <a:srgbClr val="FF0000"/>
                </a:solidFill>
              </a:rPr>
              <a:t>vardır.</a:t>
            </a:r>
          </a:p>
        </p:txBody>
      </p:sp>
    </p:spTree>
    <p:extLst>
      <p:ext uri="{BB962C8B-B14F-4D97-AF65-F5344CB8AC3E}">
        <p14:creationId xmlns:p14="http://schemas.microsoft.com/office/powerpoint/2010/main" val="1484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79512" y="116632"/>
            <a:ext cx="8856984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KARE DİK PRİZMANIN AÇIK ŞEKLİ: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Alt ve üst tabanlar kare ,yan yüzlerin her biri birbirine eşit dikdörtgendir.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2" y="1844825"/>
            <a:ext cx="2159390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92896"/>
            <a:ext cx="617220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339752" y="1258959"/>
            <a:ext cx="2362200" cy="609600"/>
          </a:xfrm>
          <a:prstGeom prst="wedgeRectCallout">
            <a:avLst>
              <a:gd name="adj1" fmla="val 18679"/>
              <a:gd name="adj2" fmla="val 21900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Kare dik prizmanın üst  tabanı  karedir.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52858" y="5878513"/>
            <a:ext cx="2362200" cy="609600"/>
          </a:xfrm>
          <a:prstGeom prst="wedgeRectCallout">
            <a:avLst>
              <a:gd name="adj1" fmla="val 81820"/>
              <a:gd name="adj2" fmla="val -8870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Kare dik prizmanın alt  tabanı  karedir.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5004048" y="1258959"/>
            <a:ext cx="3802900" cy="609600"/>
          </a:xfrm>
          <a:prstGeom prst="wedgeRectCallout">
            <a:avLst>
              <a:gd name="adj1" fmla="val -11639"/>
              <a:gd name="adj2" fmla="val 19465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Kare dik prizmanın yan yüz açılımı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yanal yüzü dikdörtgendir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74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51" y="2098575"/>
            <a:ext cx="212407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412776"/>
            <a:ext cx="4752975" cy="486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79512" y="116632"/>
            <a:ext cx="8856984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KARE DİK PRİZMANIN AÇIK ŞEKLİ: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Alt ve üst tabanlar kare ,yan yüzlerin her biri birbirine eşit dikdörtgendir.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" name="Serbest Form 5"/>
          <p:cNvSpPr/>
          <p:nvPr/>
        </p:nvSpPr>
        <p:spPr>
          <a:xfrm>
            <a:off x="1049311" y="2323475"/>
            <a:ext cx="1139253" cy="2398427"/>
          </a:xfrm>
          <a:custGeom>
            <a:avLst/>
            <a:gdLst>
              <a:gd name="connsiteX0" fmla="*/ 0 w 1139253"/>
              <a:gd name="connsiteY0" fmla="*/ 14991 h 2398427"/>
              <a:gd name="connsiteX1" fmla="*/ 0 w 1139253"/>
              <a:gd name="connsiteY1" fmla="*/ 2368446 h 2398427"/>
              <a:gd name="connsiteX2" fmla="*/ 1139253 w 1139253"/>
              <a:gd name="connsiteY2" fmla="*/ 2398427 h 2398427"/>
              <a:gd name="connsiteX3" fmla="*/ 1139253 w 1139253"/>
              <a:gd name="connsiteY3" fmla="*/ 0 h 2398427"/>
              <a:gd name="connsiteX4" fmla="*/ 0 w 1139253"/>
              <a:gd name="connsiteY4" fmla="*/ 14991 h 239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9253" h="2398427">
                <a:moveTo>
                  <a:pt x="0" y="14991"/>
                </a:moveTo>
                <a:lnTo>
                  <a:pt x="0" y="2368446"/>
                </a:lnTo>
                <a:lnTo>
                  <a:pt x="1139253" y="2398427"/>
                </a:lnTo>
                <a:lnTo>
                  <a:pt x="1139253" y="0"/>
                </a:lnTo>
                <a:lnTo>
                  <a:pt x="0" y="14991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Yan yüz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Dikdörtgen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Serbest Form 8"/>
          <p:cNvSpPr/>
          <p:nvPr/>
        </p:nvSpPr>
        <p:spPr>
          <a:xfrm>
            <a:off x="4038377" y="2647198"/>
            <a:ext cx="1139253" cy="2398427"/>
          </a:xfrm>
          <a:custGeom>
            <a:avLst/>
            <a:gdLst>
              <a:gd name="connsiteX0" fmla="*/ 0 w 1139253"/>
              <a:gd name="connsiteY0" fmla="*/ 14991 h 2398427"/>
              <a:gd name="connsiteX1" fmla="*/ 0 w 1139253"/>
              <a:gd name="connsiteY1" fmla="*/ 2368446 h 2398427"/>
              <a:gd name="connsiteX2" fmla="*/ 1139253 w 1139253"/>
              <a:gd name="connsiteY2" fmla="*/ 2398427 h 2398427"/>
              <a:gd name="connsiteX3" fmla="*/ 1139253 w 1139253"/>
              <a:gd name="connsiteY3" fmla="*/ 0 h 2398427"/>
              <a:gd name="connsiteX4" fmla="*/ 0 w 1139253"/>
              <a:gd name="connsiteY4" fmla="*/ 14991 h 239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9253" h="2398427">
                <a:moveTo>
                  <a:pt x="0" y="14991"/>
                </a:moveTo>
                <a:lnTo>
                  <a:pt x="0" y="2368446"/>
                </a:lnTo>
                <a:lnTo>
                  <a:pt x="1139253" y="2398427"/>
                </a:lnTo>
                <a:lnTo>
                  <a:pt x="1139253" y="0"/>
                </a:lnTo>
                <a:lnTo>
                  <a:pt x="0" y="14991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Yan yüz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Dikdörtgen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Serbest Form 9"/>
          <p:cNvSpPr/>
          <p:nvPr/>
        </p:nvSpPr>
        <p:spPr>
          <a:xfrm>
            <a:off x="5177630" y="2652279"/>
            <a:ext cx="1139253" cy="2398427"/>
          </a:xfrm>
          <a:custGeom>
            <a:avLst/>
            <a:gdLst>
              <a:gd name="connsiteX0" fmla="*/ 0 w 1139253"/>
              <a:gd name="connsiteY0" fmla="*/ 14991 h 2398427"/>
              <a:gd name="connsiteX1" fmla="*/ 0 w 1139253"/>
              <a:gd name="connsiteY1" fmla="*/ 2368446 h 2398427"/>
              <a:gd name="connsiteX2" fmla="*/ 1139253 w 1139253"/>
              <a:gd name="connsiteY2" fmla="*/ 2398427 h 2398427"/>
              <a:gd name="connsiteX3" fmla="*/ 1139253 w 1139253"/>
              <a:gd name="connsiteY3" fmla="*/ 0 h 2398427"/>
              <a:gd name="connsiteX4" fmla="*/ 0 w 1139253"/>
              <a:gd name="connsiteY4" fmla="*/ 14991 h 239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9253" h="2398427">
                <a:moveTo>
                  <a:pt x="0" y="14991"/>
                </a:moveTo>
                <a:lnTo>
                  <a:pt x="0" y="2368446"/>
                </a:lnTo>
                <a:lnTo>
                  <a:pt x="1139253" y="2398427"/>
                </a:lnTo>
                <a:lnTo>
                  <a:pt x="1139253" y="0"/>
                </a:lnTo>
                <a:lnTo>
                  <a:pt x="0" y="14991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Yan yüz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Dikdörtgen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1" name="Serbest Form 10"/>
          <p:cNvSpPr/>
          <p:nvPr/>
        </p:nvSpPr>
        <p:spPr>
          <a:xfrm>
            <a:off x="6316883" y="2647197"/>
            <a:ext cx="1139253" cy="2398427"/>
          </a:xfrm>
          <a:custGeom>
            <a:avLst/>
            <a:gdLst>
              <a:gd name="connsiteX0" fmla="*/ 0 w 1139253"/>
              <a:gd name="connsiteY0" fmla="*/ 14991 h 2398427"/>
              <a:gd name="connsiteX1" fmla="*/ 0 w 1139253"/>
              <a:gd name="connsiteY1" fmla="*/ 2368446 h 2398427"/>
              <a:gd name="connsiteX2" fmla="*/ 1139253 w 1139253"/>
              <a:gd name="connsiteY2" fmla="*/ 2398427 h 2398427"/>
              <a:gd name="connsiteX3" fmla="*/ 1139253 w 1139253"/>
              <a:gd name="connsiteY3" fmla="*/ 0 h 2398427"/>
              <a:gd name="connsiteX4" fmla="*/ 0 w 1139253"/>
              <a:gd name="connsiteY4" fmla="*/ 14991 h 239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9253" h="2398427">
                <a:moveTo>
                  <a:pt x="0" y="14991"/>
                </a:moveTo>
                <a:lnTo>
                  <a:pt x="0" y="2368446"/>
                </a:lnTo>
                <a:lnTo>
                  <a:pt x="1139253" y="2398427"/>
                </a:lnTo>
                <a:lnTo>
                  <a:pt x="1139253" y="0"/>
                </a:lnTo>
                <a:lnTo>
                  <a:pt x="0" y="14991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Yan yüz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Dikdörtgen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2" name="Serbest Form 11"/>
          <p:cNvSpPr/>
          <p:nvPr/>
        </p:nvSpPr>
        <p:spPr>
          <a:xfrm>
            <a:off x="7456136" y="2652279"/>
            <a:ext cx="1139253" cy="2398427"/>
          </a:xfrm>
          <a:custGeom>
            <a:avLst/>
            <a:gdLst>
              <a:gd name="connsiteX0" fmla="*/ 0 w 1139253"/>
              <a:gd name="connsiteY0" fmla="*/ 14991 h 2398427"/>
              <a:gd name="connsiteX1" fmla="*/ 0 w 1139253"/>
              <a:gd name="connsiteY1" fmla="*/ 2368446 h 2398427"/>
              <a:gd name="connsiteX2" fmla="*/ 1139253 w 1139253"/>
              <a:gd name="connsiteY2" fmla="*/ 2398427 h 2398427"/>
              <a:gd name="connsiteX3" fmla="*/ 1139253 w 1139253"/>
              <a:gd name="connsiteY3" fmla="*/ 0 h 2398427"/>
              <a:gd name="connsiteX4" fmla="*/ 0 w 1139253"/>
              <a:gd name="connsiteY4" fmla="*/ 14991 h 239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9253" h="2398427">
                <a:moveTo>
                  <a:pt x="0" y="14991"/>
                </a:moveTo>
                <a:lnTo>
                  <a:pt x="0" y="2368446"/>
                </a:lnTo>
                <a:lnTo>
                  <a:pt x="1139253" y="2398427"/>
                </a:lnTo>
                <a:lnTo>
                  <a:pt x="1139253" y="0"/>
                </a:lnTo>
                <a:lnTo>
                  <a:pt x="0" y="14991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Yan yüz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Dikdörtgen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Serbest Form 6"/>
          <p:cNvSpPr/>
          <p:nvPr/>
        </p:nvSpPr>
        <p:spPr>
          <a:xfrm>
            <a:off x="329784" y="2338466"/>
            <a:ext cx="1858780" cy="704537"/>
          </a:xfrm>
          <a:custGeom>
            <a:avLst/>
            <a:gdLst>
              <a:gd name="connsiteX0" fmla="*/ 704537 w 1858780"/>
              <a:gd name="connsiteY0" fmla="*/ 0 h 704537"/>
              <a:gd name="connsiteX1" fmla="*/ 1858780 w 1858780"/>
              <a:gd name="connsiteY1" fmla="*/ 0 h 704537"/>
              <a:gd name="connsiteX2" fmla="*/ 1154242 w 1858780"/>
              <a:gd name="connsiteY2" fmla="*/ 704537 h 704537"/>
              <a:gd name="connsiteX3" fmla="*/ 0 w 1858780"/>
              <a:gd name="connsiteY3" fmla="*/ 689547 h 704537"/>
              <a:gd name="connsiteX4" fmla="*/ 704537 w 1858780"/>
              <a:gd name="connsiteY4" fmla="*/ 0 h 70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8780" h="704537">
                <a:moveTo>
                  <a:pt x="704537" y="0"/>
                </a:moveTo>
                <a:lnTo>
                  <a:pt x="1858780" y="0"/>
                </a:lnTo>
                <a:lnTo>
                  <a:pt x="1154242" y="704537"/>
                </a:lnTo>
                <a:lnTo>
                  <a:pt x="0" y="689547"/>
                </a:lnTo>
                <a:lnTo>
                  <a:pt x="704537" y="0"/>
                </a:lnTo>
                <a:close/>
              </a:path>
            </a:pathLst>
          </a:custGeom>
          <a:solidFill>
            <a:srgbClr val="DD23A8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        Üst taban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kare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Serbest Form 7"/>
          <p:cNvSpPr/>
          <p:nvPr/>
        </p:nvSpPr>
        <p:spPr>
          <a:xfrm>
            <a:off x="3987384" y="1454046"/>
            <a:ext cx="1184223" cy="1199213"/>
          </a:xfrm>
          <a:custGeom>
            <a:avLst/>
            <a:gdLst>
              <a:gd name="connsiteX0" fmla="*/ 0 w 1184223"/>
              <a:gd name="connsiteY0" fmla="*/ 0 h 1199213"/>
              <a:gd name="connsiteX1" fmla="*/ 1154242 w 1184223"/>
              <a:gd name="connsiteY1" fmla="*/ 14990 h 1199213"/>
              <a:gd name="connsiteX2" fmla="*/ 1184223 w 1184223"/>
              <a:gd name="connsiteY2" fmla="*/ 1199213 h 1199213"/>
              <a:gd name="connsiteX3" fmla="*/ 14990 w 1184223"/>
              <a:gd name="connsiteY3" fmla="*/ 1199213 h 1199213"/>
              <a:gd name="connsiteX4" fmla="*/ 0 w 1184223"/>
              <a:gd name="connsiteY4" fmla="*/ 0 h 119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4223" h="1199213">
                <a:moveTo>
                  <a:pt x="0" y="0"/>
                </a:moveTo>
                <a:lnTo>
                  <a:pt x="1154242" y="14990"/>
                </a:lnTo>
                <a:lnTo>
                  <a:pt x="1184223" y="1199213"/>
                </a:lnTo>
                <a:lnTo>
                  <a:pt x="14990" y="1199213"/>
                </a:lnTo>
                <a:lnTo>
                  <a:pt x="0" y="0"/>
                </a:lnTo>
                <a:close/>
              </a:path>
            </a:pathLst>
          </a:custGeom>
          <a:solidFill>
            <a:srgbClr val="DD23A8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Üst taban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kare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5" name="Serbest Form 14"/>
          <p:cNvSpPr/>
          <p:nvPr/>
        </p:nvSpPr>
        <p:spPr>
          <a:xfrm>
            <a:off x="4004873" y="4994643"/>
            <a:ext cx="1184223" cy="1199213"/>
          </a:xfrm>
          <a:custGeom>
            <a:avLst/>
            <a:gdLst>
              <a:gd name="connsiteX0" fmla="*/ 0 w 1184223"/>
              <a:gd name="connsiteY0" fmla="*/ 0 h 1199213"/>
              <a:gd name="connsiteX1" fmla="*/ 1154242 w 1184223"/>
              <a:gd name="connsiteY1" fmla="*/ 14990 h 1199213"/>
              <a:gd name="connsiteX2" fmla="*/ 1184223 w 1184223"/>
              <a:gd name="connsiteY2" fmla="*/ 1199213 h 1199213"/>
              <a:gd name="connsiteX3" fmla="*/ 14990 w 1184223"/>
              <a:gd name="connsiteY3" fmla="*/ 1199213 h 1199213"/>
              <a:gd name="connsiteX4" fmla="*/ 0 w 1184223"/>
              <a:gd name="connsiteY4" fmla="*/ 0 h 119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4223" h="1199213">
                <a:moveTo>
                  <a:pt x="0" y="0"/>
                </a:moveTo>
                <a:lnTo>
                  <a:pt x="1154242" y="14990"/>
                </a:lnTo>
                <a:lnTo>
                  <a:pt x="1184223" y="1199213"/>
                </a:lnTo>
                <a:lnTo>
                  <a:pt x="14990" y="1199213"/>
                </a:lnTo>
                <a:lnTo>
                  <a:pt x="0" y="0"/>
                </a:lnTo>
                <a:close/>
              </a:path>
            </a:pathLst>
          </a:custGeom>
          <a:solidFill>
            <a:srgbClr val="DD23A8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Alt taban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kare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3" name="Serbest Form 12"/>
          <p:cNvSpPr/>
          <p:nvPr/>
        </p:nvSpPr>
        <p:spPr>
          <a:xfrm>
            <a:off x="4038377" y="2690734"/>
            <a:ext cx="4616970" cy="2383436"/>
          </a:xfrm>
          <a:custGeom>
            <a:avLst/>
            <a:gdLst>
              <a:gd name="connsiteX0" fmla="*/ 0 w 4616970"/>
              <a:gd name="connsiteY0" fmla="*/ 0 h 2383436"/>
              <a:gd name="connsiteX1" fmla="*/ 4616970 w 4616970"/>
              <a:gd name="connsiteY1" fmla="*/ 0 h 2383436"/>
              <a:gd name="connsiteX2" fmla="*/ 4601980 w 4616970"/>
              <a:gd name="connsiteY2" fmla="*/ 2383436 h 2383436"/>
              <a:gd name="connsiteX3" fmla="*/ 14990 w 4616970"/>
              <a:gd name="connsiteY3" fmla="*/ 2368446 h 2383436"/>
              <a:gd name="connsiteX4" fmla="*/ 0 w 4616970"/>
              <a:gd name="connsiteY4" fmla="*/ 0 h 2383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6970" h="2383436">
                <a:moveTo>
                  <a:pt x="0" y="0"/>
                </a:moveTo>
                <a:lnTo>
                  <a:pt x="4616970" y="0"/>
                </a:lnTo>
                <a:cubicBezTo>
                  <a:pt x="4611973" y="794479"/>
                  <a:pt x="4606977" y="1588957"/>
                  <a:pt x="4601980" y="2383436"/>
                </a:cubicBezTo>
                <a:lnTo>
                  <a:pt x="14990" y="2368446"/>
                </a:lnTo>
                <a:cubicBezTo>
                  <a:pt x="9993" y="1578964"/>
                  <a:pt x="4997" y="789482"/>
                  <a:pt x="0" y="0"/>
                </a:cubicBez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 b="1" dirty="0" smtClean="0">
              <a:solidFill>
                <a:srgbClr val="FF0000"/>
              </a:solidFill>
            </a:endParaRPr>
          </a:p>
          <a:p>
            <a:pPr algn="ctr"/>
            <a:endParaRPr lang="tr-TR" sz="2000" b="1" dirty="0">
              <a:solidFill>
                <a:srgbClr val="FF0000"/>
              </a:solidFill>
            </a:endParaRPr>
          </a:p>
          <a:p>
            <a:pPr algn="ctr"/>
            <a:endParaRPr lang="tr-TR" sz="2000" b="1" dirty="0" smtClean="0">
              <a:solidFill>
                <a:srgbClr val="FF0000"/>
              </a:solidFill>
            </a:endParaRPr>
          </a:p>
          <a:p>
            <a:pPr algn="ctr"/>
            <a:endParaRPr lang="tr-TR" sz="2000" b="1" dirty="0" smtClean="0">
              <a:solidFill>
                <a:srgbClr val="FF0000"/>
              </a:solidFill>
            </a:endParaRPr>
          </a:p>
          <a:p>
            <a:pPr algn="ctr"/>
            <a:endParaRPr lang="tr-TR" sz="2000" b="1" dirty="0">
              <a:solidFill>
                <a:srgbClr val="FF0000"/>
              </a:solidFill>
            </a:endParaRPr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Kare dik prizmanın yan yüzlerinin </a:t>
            </a:r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Birleşiminden oluşan dikdörtgene  yanal yüz denir.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2" name="Serbest Form 1"/>
          <p:cNvSpPr/>
          <p:nvPr/>
        </p:nvSpPr>
        <p:spPr>
          <a:xfrm>
            <a:off x="329784" y="4691921"/>
            <a:ext cx="1843790" cy="734518"/>
          </a:xfrm>
          <a:custGeom>
            <a:avLst/>
            <a:gdLst>
              <a:gd name="connsiteX0" fmla="*/ 1843790 w 1843790"/>
              <a:gd name="connsiteY0" fmla="*/ 14990 h 734518"/>
              <a:gd name="connsiteX1" fmla="*/ 704537 w 1843790"/>
              <a:gd name="connsiteY1" fmla="*/ 0 h 734518"/>
              <a:gd name="connsiteX2" fmla="*/ 0 w 1843790"/>
              <a:gd name="connsiteY2" fmla="*/ 734518 h 734518"/>
              <a:gd name="connsiteX3" fmla="*/ 1139252 w 1843790"/>
              <a:gd name="connsiteY3" fmla="*/ 734518 h 734518"/>
              <a:gd name="connsiteX4" fmla="*/ 1843790 w 1843790"/>
              <a:gd name="connsiteY4" fmla="*/ 14990 h 73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3790" h="734518">
                <a:moveTo>
                  <a:pt x="1843790" y="14990"/>
                </a:moveTo>
                <a:lnTo>
                  <a:pt x="704537" y="0"/>
                </a:lnTo>
                <a:lnTo>
                  <a:pt x="0" y="734518"/>
                </a:lnTo>
                <a:lnTo>
                  <a:pt x="1139252" y="734518"/>
                </a:lnTo>
                <a:lnTo>
                  <a:pt x="1843790" y="14990"/>
                </a:lnTo>
                <a:close/>
              </a:path>
            </a:pathLst>
          </a:custGeom>
          <a:solidFill>
            <a:srgbClr val="DD23A8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    Alt </a:t>
            </a:r>
            <a:r>
              <a:rPr lang="tr-TR" b="1" dirty="0">
                <a:solidFill>
                  <a:srgbClr val="FF0000"/>
                </a:solidFill>
              </a:rPr>
              <a:t>taban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kare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Dikdörtgen Belirtme Çizgisi 2"/>
          <p:cNvSpPr/>
          <p:nvPr/>
        </p:nvSpPr>
        <p:spPr>
          <a:xfrm>
            <a:off x="6886509" y="1700808"/>
            <a:ext cx="1790393" cy="612648"/>
          </a:xfrm>
          <a:prstGeom prst="wedgeRectCallout">
            <a:avLst>
              <a:gd name="adj1" fmla="val -3610"/>
              <a:gd name="adj2" fmla="val 106542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Yanal yüz Dikdörtgen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6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7" grpId="0" animBg="1"/>
      <p:bldP spid="8" grpId="0" animBg="1"/>
      <p:bldP spid="15" grpId="0" animBg="1"/>
      <p:bldP spid="13" grpId="0" animBg="1"/>
      <p:bldP spid="2" grpId="0" animBg="1"/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9512" y="188640"/>
            <a:ext cx="8784976" cy="9159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KARE DİK PRİZMANIN ALANI: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Kare Dik Prizmanın alanı,2 taban alanı ile yanal yüz alanının toplamına eşittir.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38733"/>
            <a:ext cx="652604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23900" y="5589240"/>
            <a:ext cx="7696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A=2.TA+YA      A=2. a</a:t>
            </a:r>
            <a:r>
              <a:rPr kumimoji="0" lang="tr-TR" sz="2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+4.a.h    A=2.a.(a+2h)  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5616" y="1772816"/>
            <a:ext cx="4700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tr-TR" sz="2400" b="1" baseline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37412" y="4437112"/>
            <a:ext cx="4700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tr-TR" sz="2400" b="1" baseline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1707820"/>
            <a:ext cx="6192688" cy="2729291"/>
          </a:xfrm>
          <a:prstGeom prst="rect">
            <a:avLst/>
          </a:prstGeom>
          <a:solidFill>
            <a:srgbClr val="FFFF00">
              <a:alpha val="50196"/>
            </a:srgbClr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3149478" y="3939044"/>
            <a:ext cx="684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latin typeface="Arial" pitchFamily="34" charset="0"/>
                <a:cs typeface="Arial" pitchFamily="34" charset="0"/>
              </a:rPr>
              <a:t>4.a</a:t>
            </a:r>
            <a:endParaRPr lang="tr-TR" sz="2800" dirty="0"/>
          </a:p>
        </p:txBody>
      </p:sp>
      <p:sp>
        <p:nvSpPr>
          <p:cNvPr id="9" name="Dikdörtgen 8"/>
          <p:cNvSpPr/>
          <p:nvPr/>
        </p:nvSpPr>
        <p:spPr>
          <a:xfrm>
            <a:off x="6203885" y="2859729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latin typeface="Arial" pitchFamily="34" charset="0"/>
                <a:cs typeface="Arial" pitchFamily="34" charset="0"/>
              </a:rPr>
              <a:t>h</a:t>
            </a:r>
            <a:endParaRPr lang="tr-TR" sz="2800" dirty="0"/>
          </a:p>
        </p:txBody>
      </p:sp>
      <p:sp>
        <p:nvSpPr>
          <p:cNvPr id="10" name="Dikdörtgen Belirtme Çizgisi 9"/>
          <p:cNvSpPr/>
          <p:nvPr/>
        </p:nvSpPr>
        <p:spPr>
          <a:xfrm rot="16200000">
            <a:off x="6180033" y="2427877"/>
            <a:ext cx="3111154" cy="1368984"/>
          </a:xfrm>
          <a:prstGeom prst="wedgeRectCallout">
            <a:avLst>
              <a:gd name="adj1" fmla="val -14301"/>
              <a:gd name="adj2" fmla="val -831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Yanal alan</a:t>
            </a:r>
          </a:p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Taban çevresi  X  Yükseklik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Ya = 4a.h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98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7" grpId="0"/>
      <p:bldP spid="6" grpId="0" animBg="1"/>
      <p:bldP spid="8" grpId="0"/>
      <p:bldP spid="9" grpId="0"/>
      <p:bldP spid="1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77673" y="188640"/>
            <a:ext cx="8784976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ÖRNEK-1)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Bir taban ayrıtının uzunluğu 6 cm olan kare dik prizmanın yüksekliği 12 cm ise, yüzey alanı kaç cm</a:t>
            </a:r>
            <a:r>
              <a:rPr kumimoji="0" lang="tr-TR" sz="20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dir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?	  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2000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 360  		b) 490  		c) 640 		 d) 225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2592288" cy="419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220072" y="3573016"/>
            <a:ext cx="276440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A=2.a.(a+2h)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=2.6.(6+2.12)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=12.30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=360 cm</a:t>
            </a:r>
            <a:r>
              <a:rPr kumimoji="0" lang="tr-TR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5576" y="1052736"/>
            <a:ext cx="1656184" cy="4593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807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58360" y="116632"/>
            <a:ext cx="8784976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itchFamily="34" charset="0"/>
              </a:rPr>
              <a:t>ÖRNEK-2)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  <a:r>
              <a:rPr lang="tr-TR" sz="2000" b="1" dirty="0"/>
              <a:t>Taban alanı  25 cm</a:t>
            </a:r>
            <a:r>
              <a:rPr lang="tr-TR" sz="2000" b="1" baseline="30000" dirty="0"/>
              <a:t>2</a:t>
            </a:r>
            <a:r>
              <a:rPr lang="tr-TR" sz="2000" b="1" dirty="0"/>
              <a:t>,yüksekliği 12 cm olan kare dik prizmanın yüzey alanı kaç cm</a:t>
            </a:r>
            <a:r>
              <a:rPr lang="tr-TR" sz="2000" b="1" baseline="30000" dirty="0"/>
              <a:t>2</a:t>
            </a:r>
            <a:r>
              <a:rPr lang="tr-TR" sz="2000" b="1" dirty="0"/>
              <a:t> </a:t>
            </a:r>
            <a:r>
              <a:rPr lang="tr-TR" sz="2000" b="1" dirty="0" err="1"/>
              <a:t>dir</a:t>
            </a:r>
            <a:r>
              <a:rPr lang="tr-TR" sz="2000" b="1" dirty="0"/>
              <a:t>?	</a:t>
            </a:r>
            <a:endParaRPr lang="tr-TR" sz="2000" b="1" dirty="0" smtClean="0"/>
          </a:p>
          <a:p>
            <a:endParaRPr lang="tr-TR" sz="2000" b="1" dirty="0"/>
          </a:p>
          <a:p>
            <a:r>
              <a:rPr lang="tr-TR" sz="2000" b="1" dirty="0" smtClean="0"/>
              <a:t>	a) 480  		b) 360  		c) 410  		d) 290</a:t>
            </a:r>
            <a:endParaRPr lang="tr-TR" sz="2000" dirty="0">
              <a:effectLst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2231189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5609956" y="2442306"/>
            <a:ext cx="261736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A=2.Ta+Ya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=2.25+Tç.h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=50+4.a.h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=50+4.5.12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=50+240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=290 cm</a:t>
            </a:r>
            <a:r>
              <a:rPr kumimoji="0" lang="tr-TR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18895" y="3140968"/>
            <a:ext cx="12378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latin typeface="Arial" pitchFamily="34" charset="0"/>
                <a:cs typeface="Arial" pitchFamily="34" charset="0"/>
              </a:rPr>
              <a:t>Ta=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a.a</a:t>
            </a:r>
            <a:endParaRPr lang="tr-TR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b="1" dirty="0" smtClean="0">
                <a:latin typeface="Arial" pitchFamily="34" charset="0"/>
                <a:cs typeface="Arial" pitchFamily="34" charset="0"/>
              </a:rPr>
              <a:t>25=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a.a</a:t>
            </a:r>
            <a:endParaRPr lang="tr-TR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b="1" dirty="0" smtClean="0">
                <a:latin typeface="Arial" pitchFamily="34" charset="0"/>
                <a:cs typeface="Arial" pitchFamily="34" charset="0"/>
              </a:rPr>
              <a:t>a=5 cm</a:t>
            </a:r>
            <a:endParaRPr lang="tr-TR" sz="2400" dirty="0"/>
          </a:p>
        </p:txBody>
      </p:sp>
      <p:sp>
        <p:nvSpPr>
          <p:cNvPr id="7" name="Dikdörtgen 6"/>
          <p:cNvSpPr/>
          <p:nvPr/>
        </p:nvSpPr>
        <p:spPr>
          <a:xfrm>
            <a:off x="6228184" y="980728"/>
            <a:ext cx="1656184" cy="4593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255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5" grpId="0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58360" y="116632"/>
            <a:ext cx="8784976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itchFamily="34" charset="0"/>
              </a:rPr>
              <a:t>ÖRNEK-4)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  <a:r>
              <a:rPr lang="tr-TR" sz="2000" b="1" dirty="0"/>
              <a:t>Bir taban ayrıtının uzunluğu 10 cm olan kare dik prizmanın yüksekliği 15 cm </a:t>
            </a:r>
            <a:r>
              <a:rPr lang="tr-TR" sz="2000" b="1" dirty="0" err="1" smtClean="0"/>
              <a:t>ise,yüzey</a:t>
            </a:r>
            <a:r>
              <a:rPr lang="tr-TR" sz="2000" b="1" dirty="0" smtClean="0"/>
              <a:t> alanı </a:t>
            </a:r>
            <a:r>
              <a:rPr lang="tr-TR" sz="2000" b="1" dirty="0"/>
              <a:t>kaç cm</a:t>
            </a:r>
            <a:r>
              <a:rPr lang="tr-TR" sz="2000" b="1" baseline="30000" dirty="0"/>
              <a:t>2</a:t>
            </a:r>
            <a:r>
              <a:rPr lang="tr-TR" sz="2000" b="1" dirty="0"/>
              <a:t> </a:t>
            </a:r>
            <a:r>
              <a:rPr lang="tr-TR" sz="2000" b="1" dirty="0" err="1"/>
              <a:t>dir</a:t>
            </a:r>
            <a:r>
              <a:rPr lang="tr-TR" sz="2000" b="1" dirty="0"/>
              <a:t>?		</a:t>
            </a:r>
            <a:endParaRPr lang="tr-TR" sz="2000" b="1" dirty="0" smtClean="0"/>
          </a:p>
          <a:p>
            <a:endParaRPr lang="tr-TR" sz="2000" b="1" dirty="0"/>
          </a:p>
          <a:p>
            <a:r>
              <a:rPr lang="tr-TR" sz="2000" b="1" dirty="0" smtClean="0"/>
              <a:t>	a) 400  		b) 800  		c) 600  		d) 150</a:t>
            </a:r>
            <a:endParaRPr lang="tr-TR" sz="2000" dirty="0">
              <a:effectLst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20288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4716016" y="3573016"/>
            <a:ext cx="309634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A=2.a.(a+2h)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=2.10.(10+2.15)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=20.40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=800 cm</a:t>
            </a:r>
            <a:r>
              <a:rPr kumimoji="0" lang="tr-TR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37291" y="980726"/>
            <a:ext cx="1656184" cy="4593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94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58360" y="116632"/>
            <a:ext cx="8784976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itchFamily="34" charset="0"/>
              </a:rPr>
              <a:t>ÖRNEK-5)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  <a:r>
              <a:rPr lang="tr-TR" sz="2000" b="1" dirty="0"/>
              <a:t>Bir taban ayrıtının uzunluğu 15 cm olan kare dik prizmanın yüksekliği 20 cm </a:t>
            </a:r>
            <a:r>
              <a:rPr lang="tr-TR" sz="2000" b="1" dirty="0" smtClean="0"/>
              <a:t>ise, yüzey </a:t>
            </a:r>
            <a:r>
              <a:rPr lang="tr-TR" sz="2000" b="1" dirty="0"/>
              <a:t>alanı kaç cm</a:t>
            </a:r>
            <a:r>
              <a:rPr lang="tr-TR" sz="2000" b="1" baseline="30000" dirty="0"/>
              <a:t>2</a:t>
            </a:r>
            <a:r>
              <a:rPr lang="tr-TR" sz="2000" b="1" dirty="0"/>
              <a:t> </a:t>
            </a:r>
            <a:r>
              <a:rPr lang="tr-TR" sz="2000" b="1" dirty="0" err="1"/>
              <a:t>dir</a:t>
            </a:r>
            <a:r>
              <a:rPr lang="tr-TR" sz="2000" b="1" dirty="0"/>
              <a:t>? 		</a:t>
            </a:r>
            <a:endParaRPr lang="tr-TR" sz="2000" b="1" dirty="0" smtClean="0"/>
          </a:p>
          <a:p>
            <a:endParaRPr lang="tr-TR" sz="2000" b="1" dirty="0"/>
          </a:p>
          <a:p>
            <a:r>
              <a:rPr lang="tr-TR" sz="2000" b="1" dirty="0" smtClean="0"/>
              <a:t>	a) 950  		b) 1300  		c) 1650  		d) 1600</a:t>
            </a:r>
            <a:endParaRPr lang="tr-TR" sz="2000" dirty="0">
              <a:effectLst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236779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5292080" y="3429000"/>
            <a:ext cx="28984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A=2.a.(a+2.h)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=2.15.(15+2.20)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=30.55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>
                <a:latin typeface="Arial" pitchFamily="34" charset="0"/>
                <a:cs typeface="Arial" pitchFamily="34" charset="0"/>
              </a:rPr>
              <a:t>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=1650 cm</a:t>
            </a:r>
            <a:r>
              <a:rPr kumimoji="0" lang="tr-TR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82892" y="980725"/>
            <a:ext cx="1656184" cy="4593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944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31216" y="142474"/>
            <a:ext cx="8833272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KARE DİK PRİZMANIN HACMİ:</a:t>
            </a:r>
            <a:endParaRPr kumimoji="0" lang="tr-TR" sz="2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Kare Dik Prizmanın Hacmi, Taban alanı ile yüksekliğinin çarpımına eşittir.</a:t>
            </a:r>
            <a:endParaRPr kumimoji="0" lang="tr-TR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376" y="1216902"/>
            <a:ext cx="2330112" cy="358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869413" y="5109284"/>
            <a:ext cx="410445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V=Taban alanı x Yükseklik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V=TA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 </a:t>
            </a:r>
            <a:endParaRPr kumimoji="0" lang="tr-T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 a</a:t>
            </a:r>
            <a:r>
              <a:rPr kumimoji="0" lang="tr-TR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.h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763688" y="1156095"/>
            <a:ext cx="2784164" cy="3644372"/>
          </a:xfrm>
          <a:prstGeom prst="rect">
            <a:avLst/>
          </a:prstGeom>
          <a:solidFill>
            <a:srgbClr val="DD23A8">
              <a:alpha val="3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üp 6"/>
          <p:cNvSpPr/>
          <p:nvPr/>
        </p:nvSpPr>
        <p:spPr>
          <a:xfrm>
            <a:off x="1475656" y="3887041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Küp 7"/>
          <p:cNvSpPr/>
          <p:nvPr/>
        </p:nvSpPr>
        <p:spPr>
          <a:xfrm>
            <a:off x="2414908" y="3887041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üp 8"/>
          <p:cNvSpPr/>
          <p:nvPr/>
        </p:nvSpPr>
        <p:spPr>
          <a:xfrm>
            <a:off x="3331700" y="3887041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Küp 9"/>
          <p:cNvSpPr/>
          <p:nvPr/>
        </p:nvSpPr>
        <p:spPr>
          <a:xfrm>
            <a:off x="1166112" y="4194433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Küp 10"/>
          <p:cNvSpPr/>
          <p:nvPr/>
        </p:nvSpPr>
        <p:spPr>
          <a:xfrm>
            <a:off x="2105364" y="4194433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Küp 11"/>
          <p:cNvSpPr/>
          <p:nvPr/>
        </p:nvSpPr>
        <p:spPr>
          <a:xfrm>
            <a:off x="3022156" y="4194433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Küp 12"/>
          <p:cNvSpPr/>
          <p:nvPr/>
        </p:nvSpPr>
        <p:spPr>
          <a:xfrm>
            <a:off x="867580" y="4501208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Küp 13"/>
          <p:cNvSpPr/>
          <p:nvPr/>
        </p:nvSpPr>
        <p:spPr>
          <a:xfrm>
            <a:off x="1806832" y="4501208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Küp 14"/>
          <p:cNvSpPr/>
          <p:nvPr/>
        </p:nvSpPr>
        <p:spPr>
          <a:xfrm>
            <a:off x="2723624" y="4501208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Küp 15"/>
          <p:cNvSpPr/>
          <p:nvPr/>
        </p:nvSpPr>
        <p:spPr>
          <a:xfrm>
            <a:off x="1475656" y="2978281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Küp 16"/>
          <p:cNvSpPr/>
          <p:nvPr/>
        </p:nvSpPr>
        <p:spPr>
          <a:xfrm>
            <a:off x="1475656" y="2069577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Küp 17"/>
          <p:cNvSpPr/>
          <p:nvPr/>
        </p:nvSpPr>
        <p:spPr>
          <a:xfrm>
            <a:off x="1475656" y="1158137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Serbest Form 2"/>
          <p:cNvSpPr/>
          <p:nvPr/>
        </p:nvSpPr>
        <p:spPr>
          <a:xfrm>
            <a:off x="869430" y="3852472"/>
            <a:ext cx="3672590" cy="959371"/>
          </a:xfrm>
          <a:custGeom>
            <a:avLst/>
            <a:gdLst>
              <a:gd name="connsiteX0" fmla="*/ 3672590 w 3672590"/>
              <a:gd name="connsiteY0" fmla="*/ 0 h 959371"/>
              <a:gd name="connsiteX1" fmla="*/ 1828800 w 3672590"/>
              <a:gd name="connsiteY1" fmla="*/ 29980 h 959371"/>
              <a:gd name="connsiteX2" fmla="*/ 1528996 w 3672590"/>
              <a:gd name="connsiteY2" fmla="*/ 329784 h 959371"/>
              <a:gd name="connsiteX3" fmla="*/ 599606 w 3672590"/>
              <a:gd name="connsiteY3" fmla="*/ 329784 h 959371"/>
              <a:gd name="connsiteX4" fmla="*/ 0 w 3672590"/>
              <a:gd name="connsiteY4" fmla="*/ 959371 h 959371"/>
              <a:gd name="connsiteX5" fmla="*/ 2773180 w 3672590"/>
              <a:gd name="connsiteY5" fmla="*/ 929390 h 959371"/>
              <a:gd name="connsiteX6" fmla="*/ 3672590 w 3672590"/>
              <a:gd name="connsiteY6" fmla="*/ 0 h 95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2590" h="959371">
                <a:moveTo>
                  <a:pt x="3672590" y="0"/>
                </a:moveTo>
                <a:lnTo>
                  <a:pt x="1828800" y="29980"/>
                </a:lnTo>
                <a:lnTo>
                  <a:pt x="1528996" y="329784"/>
                </a:lnTo>
                <a:lnTo>
                  <a:pt x="599606" y="329784"/>
                </a:lnTo>
                <a:lnTo>
                  <a:pt x="0" y="959371"/>
                </a:lnTo>
                <a:lnTo>
                  <a:pt x="2773180" y="929390"/>
                </a:lnTo>
                <a:lnTo>
                  <a:pt x="3672590" y="0"/>
                </a:lnTo>
                <a:close/>
              </a:path>
            </a:pathLst>
          </a:custGeom>
          <a:solidFill>
            <a:srgbClr val="FF00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                </a:t>
            </a:r>
            <a:r>
              <a:rPr lang="tr-TR" sz="2400" b="1" dirty="0" smtClean="0">
                <a:solidFill>
                  <a:schemeClr val="bg1"/>
                </a:solidFill>
              </a:rPr>
              <a:t>TA</a:t>
            </a:r>
            <a:r>
              <a:rPr lang="tr-TR" sz="2800" b="1" dirty="0" smtClean="0">
                <a:solidFill>
                  <a:schemeClr val="bg1"/>
                </a:solidFill>
              </a:rPr>
              <a:t>= </a:t>
            </a:r>
            <a:r>
              <a:rPr lang="tr-TR" sz="2800" b="1" dirty="0" err="1" smtClean="0">
                <a:solidFill>
                  <a:schemeClr val="bg1"/>
                </a:solidFill>
              </a:rPr>
              <a:t>a.a</a:t>
            </a:r>
            <a:r>
              <a:rPr lang="tr-TR" sz="2800" b="1" dirty="0" smtClean="0">
                <a:solidFill>
                  <a:schemeClr val="bg1"/>
                </a:solidFill>
              </a:rPr>
              <a:t> =</a:t>
            </a:r>
            <a:r>
              <a:rPr lang="tr-TR" sz="2400" b="1" dirty="0" smtClean="0">
                <a:solidFill>
                  <a:schemeClr val="bg1"/>
                </a:solidFill>
              </a:rPr>
              <a:t>a</a:t>
            </a:r>
            <a:r>
              <a:rPr lang="tr-TR" sz="2800" b="1" baseline="30000" dirty="0" smtClean="0">
                <a:solidFill>
                  <a:schemeClr val="bg1"/>
                </a:solidFill>
              </a:rPr>
              <a:t>2</a:t>
            </a:r>
            <a:endParaRPr lang="tr-TR" sz="2800" b="1" baseline="30000" dirty="0">
              <a:solidFill>
                <a:schemeClr val="bg1"/>
              </a:solidFill>
            </a:endParaRPr>
          </a:p>
          <a:p>
            <a:r>
              <a:rPr lang="tr-TR" sz="2800" b="1" dirty="0" smtClean="0">
                <a:solidFill>
                  <a:schemeClr val="bg1"/>
                </a:solidFill>
              </a:rPr>
              <a:t>         </a:t>
            </a:r>
            <a:r>
              <a:rPr lang="tr-TR" sz="2400" b="1" dirty="0" smtClean="0">
                <a:solidFill>
                  <a:schemeClr val="bg1"/>
                </a:solidFill>
              </a:rPr>
              <a:t>TA</a:t>
            </a:r>
            <a:r>
              <a:rPr lang="tr-TR" sz="2800" b="1" dirty="0" smtClean="0">
                <a:solidFill>
                  <a:schemeClr val="bg1"/>
                </a:solidFill>
              </a:rPr>
              <a:t>=3.3=9 br</a:t>
            </a:r>
            <a:r>
              <a:rPr lang="tr-TR" sz="2800" b="1" baseline="30000" dirty="0" smtClean="0">
                <a:solidFill>
                  <a:schemeClr val="bg1"/>
                </a:solidFill>
              </a:rPr>
              <a:t>2</a:t>
            </a:r>
            <a:endParaRPr lang="tr-TR" sz="3200" b="1" baseline="30000" dirty="0">
              <a:solidFill>
                <a:schemeClr val="bg1"/>
              </a:solidFill>
            </a:endParaRPr>
          </a:p>
        </p:txBody>
      </p:sp>
      <p:sp>
        <p:nvSpPr>
          <p:cNvPr id="19" name="Aşağı Ok 18"/>
          <p:cNvSpPr/>
          <p:nvPr/>
        </p:nvSpPr>
        <p:spPr>
          <a:xfrm rot="10800000">
            <a:off x="1508300" y="1412772"/>
            <a:ext cx="906608" cy="2774689"/>
          </a:xfrm>
          <a:prstGeom prst="downArrow">
            <a:avLst/>
          </a:prstGeom>
          <a:solidFill>
            <a:srgbClr val="FF00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000" b="1" dirty="0" smtClean="0"/>
              <a:t>Yükseklik (h=4 </a:t>
            </a:r>
            <a:r>
              <a:rPr lang="tr-TR" sz="2000" b="1" dirty="0" err="1" smtClean="0"/>
              <a:t>br</a:t>
            </a:r>
            <a:r>
              <a:rPr lang="tr-TR" sz="2000" b="1" dirty="0" smtClean="0"/>
              <a:t>)</a:t>
            </a:r>
            <a:endParaRPr lang="tr-TR" sz="2000" b="1" dirty="0"/>
          </a:p>
        </p:txBody>
      </p:sp>
      <p:sp>
        <p:nvSpPr>
          <p:cNvPr id="20" name="Sağ Ok 19"/>
          <p:cNvSpPr/>
          <p:nvPr/>
        </p:nvSpPr>
        <p:spPr>
          <a:xfrm>
            <a:off x="867580" y="4811843"/>
            <a:ext cx="2762652" cy="897605"/>
          </a:xfrm>
          <a:prstGeom prst="rightArrow">
            <a:avLst/>
          </a:prstGeom>
          <a:solidFill>
            <a:srgbClr val="FF00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</a:rPr>
              <a:t>Boy (a=3 </a:t>
            </a:r>
            <a:r>
              <a:rPr lang="tr-TR" sz="2000" b="1" dirty="0" err="1" smtClean="0">
                <a:solidFill>
                  <a:schemeClr val="bg1"/>
                </a:solidFill>
              </a:rPr>
              <a:t>br</a:t>
            </a:r>
            <a:r>
              <a:rPr lang="tr-TR" sz="2000" b="1" dirty="0" smtClean="0">
                <a:solidFill>
                  <a:schemeClr val="bg1"/>
                </a:solidFill>
              </a:rPr>
              <a:t>)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1" name="Sağ Ok 20"/>
          <p:cNvSpPr/>
          <p:nvPr/>
        </p:nvSpPr>
        <p:spPr>
          <a:xfrm rot="18806625">
            <a:off x="3628447" y="4429464"/>
            <a:ext cx="1078001" cy="742005"/>
          </a:xfrm>
          <a:prstGeom prst="rightArrow">
            <a:avLst/>
          </a:prstGeom>
          <a:solidFill>
            <a:srgbClr val="FF00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En a=3</a:t>
            </a:r>
            <a:endParaRPr lang="tr-TR" sz="2000" b="1" dirty="0"/>
          </a:p>
        </p:txBody>
      </p:sp>
      <p:sp>
        <p:nvSpPr>
          <p:cNvPr id="22" name="Serbest Form 21"/>
          <p:cNvSpPr/>
          <p:nvPr/>
        </p:nvSpPr>
        <p:spPr>
          <a:xfrm>
            <a:off x="6730584" y="3912433"/>
            <a:ext cx="2068642" cy="824459"/>
          </a:xfrm>
          <a:custGeom>
            <a:avLst/>
            <a:gdLst>
              <a:gd name="connsiteX0" fmla="*/ 2068642 w 2068642"/>
              <a:gd name="connsiteY0" fmla="*/ 0 h 824459"/>
              <a:gd name="connsiteX1" fmla="*/ 809468 w 2068642"/>
              <a:gd name="connsiteY1" fmla="*/ 14990 h 824459"/>
              <a:gd name="connsiteX2" fmla="*/ 0 w 2068642"/>
              <a:gd name="connsiteY2" fmla="*/ 824459 h 824459"/>
              <a:gd name="connsiteX3" fmla="*/ 1289154 w 2068642"/>
              <a:gd name="connsiteY3" fmla="*/ 809469 h 824459"/>
              <a:gd name="connsiteX4" fmla="*/ 2068642 w 2068642"/>
              <a:gd name="connsiteY4" fmla="*/ 0 h 82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8642" h="824459">
                <a:moveTo>
                  <a:pt x="2068642" y="0"/>
                </a:moveTo>
                <a:lnTo>
                  <a:pt x="809468" y="14990"/>
                </a:lnTo>
                <a:lnTo>
                  <a:pt x="0" y="824459"/>
                </a:lnTo>
                <a:lnTo>
                  <a:pt x="1289154" y="809469"/>
                </a:lnTo>
                <a:lnTo>
                  <a:pt x="2068642" y="0"/>
                </a:lnTo>
                <a:close/>
              </a:path>
            </a:pathLst>
          </a:custGeom>
          <a:solidFill>
            <a:srgbClr val="FF00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b="1" dirty="0" smtClean="0"/>
              <a:t>      TA</a:t>
            </a:r>
            <a:endParaRPr lang="tr-TR" sz="3600" b="1" dirty="0"/>
          </a:p>
        </p:txBody>
      </p:sp>
      <p:cxnSp>
        <p:nvCxnSpPr>
          <p:cNvPr id="24" name="Düz Ok Bağlayıcısı 23"/>
          <p:cNvCxnSpPr/>
          <p:nvPr/>
        </p:nvCxnSpPr>
        <p:spPr>
          <a:xfrm flipV="1">
            <a:off x="8799226" y="1216902"/>
            <a:ext cx="0" cy="2695532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etin kutusu 27"/>
          <p:cNvSpPr txBox="1"/>
          <p:nvPr/>
        </p:nvSpPr>
        <p:spPr>
          <a:xfrm>
            <a:off x="8540737" y="2164943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/>
              <a:t>h</a:t>
            </a:r>
            <a:endParaRPr lang="tr-TR" sz="3600" b="1" dirty="0"/>
          </a:p>
        </p:txBody>
      </p:sp>
      <p:sp>
        <p:nvSpPr>
          <p:cNvPr id="29" name="Dikdörtgen 28"/>
          <p:cNvSpPr/>
          <p:nvPr/>
        </p:nvSpPr>
        <p:spPr>
          <a:xfrm>
            <a:off x="849288" y="2069577"/>
            <a:ext cx="2781772" cy="3639871"/>
          </a:xfrm>
          <a:prstGeom prst="rect">
            <a:avLst/>
          </a:prstGeom>
          <a:solidFill>
            <a:srgbClr val="DD23A8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Serbest Form 29"/>
          <p:cNvSpPr/>
          <p:nvPr/>
        </p:nvSpPr>
        <p:spPr>
          <a:xfrm>
            <a:off x="869430" y="1139252"/>
            <a:ext cx="3657600" cy="929391"/>
          </a:xfrm>
          <a:custGeom>
            <a:avLst/>
            <a:gdLst>
              <a:gd name="connsiteX0" fmla="*/ 3657600 w 3657600"/>
              <a:gd name="connsiteY0" fmla="*/ 0 h 929391"/>
              <a:gd name="connsiteX1" fmla="*/ 854439 w 3657600"/>
              <a:gd name="connsiteY1" fmla="*/ 14991 h 929391"/>
              <a:gd name="connsiteX2" fmla="*/ 0 w 3657600"/>
              <a:gd name="connsiteY2" fmla="*/ 929391 h 929391"/>
              <a:gd name="connsiteX3" fmla="*/ 2773180 w 3657600"/>
              <a:gd name="connsiteY3" fmla="*/ 914400 h 929391"/>
              <a:gd name="connsiteX4" fmla="*/ 3657600 w 3657600"/>
              <a:gd name="connsiteY4" fmla="*/ 0 h 929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7600" h="929391">
                <a:moveTo>
                  <a:pt x="3657600" y="0"/>
                </a:moveTo>
                <a:lnTo>
                  <a:pt x="854439" y="14991"/>
                </a:lnTo>
                <a:lnTo>
                  <a:pt x="0" y="929391"/>
                </a:lnTo>
                <a:lnTo>
                  <a:pt x="2773180" y="914400"/>
                </a:lnTo>
                <a:lnTo>
                  <a:pt x="3657600" y="0"/>
                </a:lnTo>
                <a:close/>
              </a:path>
            </a:pathLst>
          </a:custGeom>
          <a:solidFill>
            <a:srgbClr val="C000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27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" grpId="0" animBg="1"/>
      <p:bldP spid="19" grpId="0" animBg="1"/>
      <p:bldP spid="20" grpId="0" animBg="1"/>
      <p:bldP spid="21" grpId="0" animBg="1"/>
      <p:bldP spid="22" grpId="0" animBg="1"/>
      <p:bldP spid="28" grpId="0"/>
      <p:bldP spid="29" grpId="0" animBg="1"/>
      <p:bldP spid="3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65626" y="188640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ÖRNEK-1)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Bir taban ayrıtının uzunluğu 6 cm olan kare dik prizmanın yüksekliği 12 cm ise, hacmi kaç cm</a:t>
            </a:r>
            <a:r>
              <a:rPr kumimoji="0" lang="tr-TR" sz="1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tür?	          	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a)248  		b)150  		c)360 		 d)432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34" y="2060848"/>
            <a:ext cx="2520280" cy="400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5004048" y="3094499"/>
            <a:ext cx="2286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V=TA. H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 a</a:t>
            </a:r>
            <a:r>
              <a:rPr kumimoji="0" lang="tr-TR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.h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V=6.6.12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V=6.72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>
                <a:latin typeface="Arial" pitchFamily="34" charset="0"/>
                <a:cs typeface="Arial" pitchFamily="34" charset="0"/>
              </a:rPr>
              <a:t>V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=432 cm</a:t>
            </a:r>
            <a:r>
              <a:rPr kumimoji="0" lang="tr-TR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171971" y="921000"/>
            <a:ext cx="1656184" cy="4593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967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Serbest Form 4"/>
          <p:cNvSpPr/>
          <p:nvPr/>
        </p:nvSpPr>
        <p:spPr>
          <a:xfrm>
            <a:off x="2295525" y="3810000"/>
            <a:ext cx="1544638" cy="1363663"/>
          </a:xfrm>
          <a:custGeom>
            <a:avLst/>
            <a:gdLst>
              <a:gd name="connsiteX0" fmla="*/ 1543987 w 1543987"/>
              <a:gd name="connsiteY0" fmla="*/ 1349115 h 1364105"/>
              <a:gd name="connsiteX1" fmla="*/ 14990 w 1543987"/>
              <a:gd name="connsiteY1" fmla="*/ 1364105 h 1364105"/>
              <a:gd name="connsiteX2" fmla="*/ 0 w 1543987"/>
              <a:gd name="connsiteY2" fmla="*/ 14991 h 1364105"/>
              <a:gd name="connsiteX3" fmla="*/ 1543987 w 1543987"/>
              <a:gd name="connsiteY3" fmla="*/ 0 h 1364105"/>
              <a:gd name="connsiteX4" fmla="*/ 1543987 w 1543987"/>
              <a:gd name="connsiteY4" fmla="*/ 1349115 h 13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987" h="1364105">
                <a:moveTo>
                  <a:pt x="1543987" y="1349115"/>
                </a:moveTo>
                <a:lnTo>
                  <a:pt x="14990" y="1364105"/>
                </a:lnTo>
                <a:lnTo>
                  <a:pt x="0" y="14991"/>
                </a:lnTo>
                <a:lnTo>
                  <a:pt x="1543987" y="0"/>
                </a:lnTo>
                <a:lnTo>
                  <a:pt x="1543987" y="1349115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20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endParaRPr lang="tr-TR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tr-TR" sz="20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tr-TR" sz="2000" b="1" dirty="0" smtClean="0">
                <a:solidFill>
                  <a:srgbClr val="FF0000"/>
                </a:solidFill>
              </a:rPr>
              <a:t>Yan yüz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6" name="Serbest Form 5"/>
          <p:cNvSpPr/>
          <p:nvPr/>
        </p:nvSpPr>
        <p:spPr>
          <a:xfrm>
            <a:off x="3810000" y="3810000"/>
            <a:ext cx="1544638" cy="1363663"/>
          </a:xfrm>
          <a:custGeom>
            <a:avLst/>
            <a:gdLst>
              <a:gd name="connsiteX0" fmla="*/ 1543987 w 1543987"/>
              <a:gd name="connsiteY0" fmla="*/ 1349115 h 1364105"/>
              <a:gd name="connsiteX1" fmla="*/ 14990 w 1543987"/>
              <a:gd name="connsiteY1" fmla="*/ 1364105 h 1364105"/>
              <a:gd name="connsiteX2" fmla="*/ 0 w 1543987"/>
              <a:gd name="connsiteY2" fmla="*/ 14991 h 1364105"/>
              <a:gd name="connsiteX3" fmla="*/ 1543987 w 1543987"/>
              <a:gd name="connsiteY3" fmla="*/ 0 h 1364105"/>
              <a:gd name="connsiteX4" fmla="*/ 1543987 w 1543987"/>
              <a:gd name="connsiteY4" fmla="*/ 1349115 h 13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987" h="1364105">
                <a:moveTo>
                  <a:pt x="1543987" y="1349115"/>
                </a:moveTo>
                <a:lnTo>
                  <a:pt x="14990" y="1364105"/>
                </a:lnTo>
                <a:lnTo>
                  <a:pt x="0" y="14991"/>
                </a:lnTo>
                <a:lnTo>
                  <a:pt x="1543987" y="0"/>
                </a:lnTo>
                <a:lnTo>
                  <a:pt x="1543987" y="1349115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20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endParaRPr lang="tr-TR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tr-TR" sz="20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tr-TR" sz="2000" b="1" dirty="0" smtClean="0">
                <a:solidFill>
                  <a:srgbClr val="FF0000"/>
                </a:solidFill>
              </a:rPr>
              <a:t>Yan yüz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7" name="Serbest Form 6"/>
          <p:cNvSpPr/>
          <p:nvPr/>
        </p:nvSpPr>
        <p:spPr>
          <a:xfrm>
            <a:off x="5334000" y="3810000"/>
            <a:ext cx="1544638" cy="1363663"/>
          </a:xfrm>
          <a:custGeom>
            <a:avLst/>
            <a:gdLst>
              <a:gd name="connsiteX0" fmla="*/ 1543987 w 1543987"/>
              <a:gd name="connsiteY0" fmla="*/ 1349115 h 1364105"/>
              <a:gd name="connsiteX1" fmla="*/ 14990 w 1543987"/>
              <a:gd name="connsiteY1" fmla="*/ 1364105 h 1364105"/>
              <a:gd name="connsiteX2" fmla="*/ 0 w 1543987"/>
              <a:gd name="connsiteY2" fmla="*/ 14991 h 1364105"/>
              <a:gd name="connsiteX3" fmla="*/ 1543987 w 1543987"/>
              <a:gd name="connsiteY3" fmla="*/ 0 h 1364105"/>
              <a:gd name="connsiteX4" fmla="*/ 1543987 w 1543987"/>
              <a:gd name="connsiteY4" fmla="*/ 1349115 h 13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987" h="1364105">
                <a:moveTo>
                  <a:pt x="1543987" y="1349115"/>
                </a:moveTo>
                <a:lnTo>
                  <a:pt x="14990" y="1364105"/>
                </a:lnTo>
                <a:lnTo>
                  <a:pt x="0" y="14991"/>
                </a:lnTo>
                <a:lnTo>
                  <a:pt x="1543987" y="0"/>
                </a:lnTo>
                <a:lnTo>
                  <a:pt x="1543987" y="1349115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20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endParaRPr lang="tr-TR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tr-TR" sz="20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tr-TR" sz="2000" b="1" dirty="0" smtClean="0">
                <a:solidFill>
                  <a:srgbClr val="FF0000"/>
                </a:solidFill>
              </a:rPr>
              <a:t>Yan yüz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8" name="Serbest Form 7"/>
          <p:cNvSpPr/>
          <p:nvPr/>
        </p:nvSpPr>
        <p:spPr>
          <a:xfrm>
            <a:off x="741363" y="3810000"/>
            <a:ext cx="1544637" cy="1363663"/>
          </a:xfrm>
          <a:custGeom>
            <a:avLst/>
            <a:gdLst>
              <a:gd name="connsiteX0" fmla="*/ 1543987 w 1543987"/>
              <a:gd name="connsiteY0" fmla="*/ 1349115 h 1364105"/>
              <a:gd name="connsiteX1" fmla="*/ 14990 w 1543987"/>
              <a:gd name="connsiteY1" fmla="*/ 1364105 h 1364105"/>
              <a:gd name="connsiteX2" fmla="*/ 0 w 1543987"/>
              <a:gd name="connsiteY2" fmla="*/ 14991 h 1364105"/>
              <a:gd name="connsiteX3" fmla="*/ 1543987 w 1543987"/>
              <a:gd name="connsiteY3" fmla="*/ 0 h 1364105"/>
              <a:gd name="connsiteX4" fmla="*/ 1543987 w 1543987"/>
              <a:gd name="connsiteY4" fmla="*/ 1349115 h 13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987" h="1364105">
                <a:moveTo>
                  <a:pt x="1543987" y="1349115"/>
                </a:moveTo>
                <a:lnTo>
                  <a:pt x="14990" y="1364105"/>
                </a:lnTo>
                <a:lnTo>
                  <a:pt x="0" y="14991"/>
                </a:lnTo>
                <a:lnTo>
                  <a:pt x="1543987" y="0"/>
                </a:lnTo>
                <a:lnTo>
                  <a:pt x="1543987" y="1349115"/>
                </a:lnTo>
                <a:close/>
              </a:path>
            </a:pathLst>
          </a:custGeom>
          <a:solidFill>
            <a:srgbClr val="92D05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20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endParaRPr lang="tr-TR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tr-TR" sz="20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tr-TR" sz="2000" b="1" dirty="0" smtClean="0">
                <a:solidFill>
                  <a:srgbClr val="FF0000"/>
                </a:solidFill>
              </a:rPr>
              <a:t>Yan yüz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9" name="Serbest Form 8"/>
          <p:cNvSpPr/>
          <p:nvPr/>
        </p:nvSpPr>
        <p:spPr>
          <a:xfrm>
            <a:off x="732671" y="3810000"/>
            <a:ext cx="6145967" cy="1364105"/>
          </a:xfrm>
          <a:custGeom>
            <a:avLst/>
            <a:gdLst>
              <a:gd name="connsiteX0" fmla="*/ 0 w 6145967"/>
              <a:gd name="connsiteY0" fmla="*/ 14990 h 1364105"/>
              <a:gd name="connsiteX1" fmla="*/ 6145967 w 6145967"/>
              <a:gd name="connsiteY1" fmla="*/ 0 h 1364105"/>
              <a:gd name="connsiteX2" fmla="*/ 6145967 w 6145967"/>
              <a:gd name="connsiteY2" fmla="*/ 1364105 h 1364105"/>
              <a:gd name="connsiteX3" fmla="*/ 14990 w 6145967"/>
              <a:gd name="connsiteY3" fmla="*/ 1364105 h 1364105"/>
              <a:gd name="connsiteX4" fmla="*/ 0 w 6145967"/>
              <a:gd name="connsiteY4" fmla="*/ 14990 h 13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5967" h="1364105">
                <a:moveTo>
                  <a:pt x="0" y="14990"/>
                </a:moveTo>
                <a:lnTo>
                  <a:pt x="6145967" y="0"/>
                </a:lnTo>
                <a:lnTo>
                  <a:pt x="6145967" y="1364105"/>
                </a:lnTo>
                <a:lnTo>
                  <a:pt x="14990" y="1364105"/>
                </a:lnTo>
                <a:lnTo>
                  <a:pt x="0" y="14990"/>
                </a:lnTo>
                <a:close/>
              </a:path>
            </a:pathLst>
          </a:custGeom>
          <a:solidFill>
            <a:srgbClr val="92D050">
              <a:alpha val="7490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</a:rPr>
              <a:t>       Küp Prizmanın yanal yüzü</a:t>
            </a:r>
            <a:endParaRPr lang="tr-TR" sz="3200" b="1" dirty="0">
              <a:solidFill>
                <a:schemeClr val="tx1"/>
              </a:solidFill>
            </a:endParaRPr>
          </a:p>
        </p:txBody>
      </p:sp>
      <p:sp>
        <p:nvSpPr>
          <p:cNvPr id="10" name="Serbest Form 9"/>
          <p:cNvSpPr/>
          <p:nvPr/>
        </p:nvSpPr>
        <p:spPr>
          <a:xfrm>
            <a:off x="-40482" y="3810000"/>
            <a:ext cx="2326482" cy="1199213"/>
          </a:xfrm>
          <a:custGeom>
            <a:avLst/>
            <a:gdLst>
              <a:gd name="connsiteX0" fmla="*/ 1349115 w 4077325"/>
              <a:gd name="connsiteY0" fmla="*/ 0 h 1199213"/>
              <a:gd name="connsiteX1" fmla="*/ 4077325 w 4077325"/>
              <a:gd name="connsiteY1" fmla="*/ 0 h 1199213"/>
              <a:gd name="connsiteX2" fmla="*/ 2713220 w 4077325"/>
              <a:gd name="connsiteY2" fmla="*/ 1199213 h 1199213"/>
              <a:gd name="connsiteX3" fmla="*/ 0 w 4077325"/>
              <a:gd name="connsiteY3" fmla="*/ 1199213 h 1199213"/>
              <a:gd name="connsiteX4" fmla="*/ 1349115 w 4077325"/>
              <a:gd name="connsiteY4" fmla="*/ 0 h 119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325" h="1199213">
                <a:moveTo>
                  <a:pt x="1349115" y="0"/>
                </a:moveTo>
                <a:lnTo>
                  <a:pt x="4077325" y="0"/>
                </a:lnTo>
                <a:lnTo>
                  <a:pt x="2713220" y="1199213"/>
                </a:lnTo>
                <a:lnTo>
                  <a:pt x="0" y="1199213"/>
                </a:lnTo>
                <a:lnTo>
                  <a:pt x="1349115" y="0"/>
                </a:lnTo>
                <a:close/>
              </a:path>
            </a:pathLst>
          </a:cu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Üst </a:t>
            </a:r>
          </a:p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Taban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11" name="Serbest Form 10"/>
          <p:cNvSpPr/>
          <p:nvPr/>
        </p:nvSpPr>
        <p:spPr>
          <a:xfrm>
            <a:off x="0" y="5174105"/>
            <a:ext cx="2326482" cy="1199213"/>
          </a:xfrm>
          <a:custGeom>
            <a:avLst/>
            <a:gdLst>
              <a:gd name="connsiteX0" fmla="*/ 1349115 w 4077325"/>
              <a:gd name="connsiteY0" fmla="*/ 0 h 1199213"/>
              <a:gd name="connsiteX1" fmla="*/ 4077325 w 4077325"/>
              <a:gd name="connsiteY1" fmla="*/ 0 h 1199213"/>
              <a:gd name="connsiteX2" fmla="*/ 2713220 w 4077325"/>
              <a:gd name="connsiteY2" fmla="*/ 1199213 h 1199213"/>
              <a:gd name="connsiteX3" fmla="*/ 0 w 4077325"/>
              <a:gd name="connsiteY3" fmla="*/ 1199213 h 1199213"/>
              <a:gd name="connsiteX4" fmla="*/ 1349115 w 4077325"/>
              <a:gd name="connsiteY4" fmla="*/ 0 h 119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325" h="1199213">
                <a:moveTo>
                  <a:pt x="1349115" y="0"/>
                </a:moveTo>
                <a:lnTo>
                  <a:pt x="4077325" y="0"/>
                </a:lnTo>
                <a:lnTo>
                  <a:pt x="2713220" y="1199213"/>
                </a:lnTo>
                <a:lnTo>
                  <a:pt x="0" y="1199213"/>
                </a:lnTo>
                <a:lnTo>
                  <a:pt x="1349115" y="0"/>
                </a:lnTo>
                <a:close/>
              </a:path>
            </a:pathLst>
          </a:cu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Alt</a:t>
            </a:r>
          </a:p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Taban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12" name="Serbest Form 11"/>
          <p:cNvSpPr/>
          <p:nvPr/>
        </p:nvSpPr>
        <p:spPr>
          <a:xfrm>
            <a:off x="1514007" y="3822492"/>
            <a:ext cx="794478" cy="2548328"/>
          </a:xfrm>
          <a:custGeom>
            <a:avLst/>
            <a:gdLst>
              <a:gd name="connsiteX0" fmla="*/ 764498 w 794478"/>
              <a:gd name="connsiteY0" fmla="*/ 0 h 2548328"/>
              <a:gd name="connsiteX1" fmla="*/ 794478 w 794478"/>
              <a:gd name="connsiteY1" fmla="*/ 1349115 h 2548328"/>
              <a:gd name="connsiteX2" fmla="*/ 29980 w 794478"/>
              <a:gd name="connsiteY2" fmla="*/ 2548328 h 2548328"/>
              <a:gd name="connsiteX3" fmla="*/ 0 w 794478"/>
              <a:gd name="connsiteY3" fmla="*/ 1184223 h 2548328"/>
              <a:gd name="connsiteX4" fmla="*/ 764498 w 794478"/>
              <a:gd name="connsiteY4" fmla="*/ 0 h 2548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478" h="2548328">
                <a:moveTo>
                  <a:pt x="764498" y="0"/>
                </a:moveTo>
                <a:lnTo>
                  <a:pt x="794478" y="1349115"/>
                </a:lnTo>
                <a:lnTo>
                  <a:pt x="29980" y="2548328"/>
                </a:lnTo>
                <a:lnTo>
                  <a:pt x="0" y="1184223"/>
                </a:lnTo>
                <a:lnTo>
                  <a:pt x="764498" y="0"/>
                </a:lnTo>
                <a:close/>
              </a:path>
            </a:pathLst>
          </a:custGeom>
          <a:solidFill>
            <a:srgbClr val="92D05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 smtClean="0">
              <a:solidFill>
                <a:srgbClr val="FF0000"/>
              </a:solidFill>
            </a:endParaRPr>
          </a:p>
          <a:p>
            <a:pPr algn="ctr"/>
            <a:endParaRPr lang="tr-TR" b="1" dirty="0" smtClean="0">
              <a:solidFill>
                <a:srgbClr val="FF0000"/>
              </a:solidFill>
            </a:endParaRP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Yan</a:t>
            </a:r>
            <a:endParaRPr lang="tr-TR" b="1" dirty="0">
              <a:solidFill>
                <a:srgbClr val="FF0000"/>
              </a:solidFill>
            </a:endParaRP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yüz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3" name="Serbest Form 12"/>
          <p:cNvSpPr/>
          <p:nvPr/>
        </p:nvSpPr>
        <p:spPr>
          <a:xfrm>
            <a:off x="-61807" y="3824990"/>
            <a:ext cx="794478" cy="2548328"/>
          </a:xfrm>
          <a:custGeom>
            <a:avLst/>
            <a:gdLst>
              <a:gd name="connsiteX0" fmla="*/ 764498 w 794478"/>
              <a:gd name="connsiteY0" fmla="*/ 0 h 2548328"/>
              <a:gd name="connsiteX1" fmla="*/ 794478 w 794478"/>
              <a:gd name="connsiteY1" fmla="*/ 1349115 h 2548328"/>
              <a:gd name="connsiteX2" fmla="*/ 29980 w 794478"/>
              <a:gd name="connsiteY2" fmla="*/ 2548328 h 2548328"/>
              <a:gd name="connsiteX3" fmla="*/ 0 w 794478"/>
              <a:gd name="connsiteY3" fmla="*/ 1184223 h 2548328"/>
              <a:gd name="connsiteX4" fmla="*/ 764498 w 794478"/>
              <a:gd name="connsiteY4" fmla="*/ 0 h 2548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478" h="2548328">
                <a:moveTo>
                  <a:pt x="764498" y="0"/>
                </a:moveTo>
                <a:lnTo>
                  <a:pt x="794478" y="1349115"/>
                </a:lnTo>
                <a:lnTo>
                  <a:pt x="29980" y="2548328"/>
                </a:lnTo>
                <a:lnTo>
                  <a:pt x="0" y="1184223"/>
                </a:lnTo>
                <a:lnTo>
                  <a:pt x="764498" y="0"/>
                </a:lnTo>
                <a:close/>
              </a:path>
            </a:pathLst>
          </a:custGeom>
          <a:solidFill>
            <a:srgbClr val="92D05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 smtClean="0">
              <a:solidFill>
                <a:srgbClr val="FF0000"/>
              </a:solidFill>
            </a:endParaRPr>
          </a:p>
          <a:p>
            <a:pPr algn="ctr"/>
            <a:endParaRPr lang="tr-TR" b="1" dirty="0">
              <a:solidFill>
                <a:srgbClr val="FF0000"/>
              </a:solidFill>
            </a:endParaRPr>
          </a:p>
          <a:p>
            <a:pPr algn="ctr"/>
            <a:endParaRPr lang="tr-TR" b="1" dirty="0" smtClean="0">
              <a:solidFill>
                <a:srgbClr val="FF0000"/>
              </a:solidFill>
            </a:endParaRP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Yan yüz</a:t>
            </a:r>
          </a:p>
          <a:p>
            <a:pPr algn="ctr"/>
            <a:endParaRPr lang="tr-TR" dirty="0"/>
          </a:p>
        </p:txBody>
      </p:sp>
      <p:sp>
        <p:nvSpPr>
          <p:cNvPr id="14" name="Serbest Form 13"/>
          <p:cNvSpPr/>
          <p:nvPr/>
        </p:nvSpPr>
        <p:spPr>
          <a:xfrm>
            <a:off x="-59961" y="4991725"/>
            <a:ext cx="1588958" cy="1394085"/>
          </a:xfrm>
          <a:custGeom>
            <a:avLst/>
            <a:gdLst>
              <a:gd name="connsiteX0" fmla="*/ 0 w 1588958"/>
              <a:gd name="connsiteY0" fmla="*/ 0 h 1394085"/>
              <a:gd name="connsiteX1" fmla="*/ 1573968 w 1588958"/>
              <a:gd name="connsiteY1" fmla="*/ 0 h 1394085"/>
              <a:gd name="connsiteX2" fmla="*/ 1588958 w 1588958"/>
              <a:gd name="connsiteY2" fmla="*/ 1394085 h 1394085"/>
              <a:gd name="connsiteX3" fmla="*/ 14991 w 1588958"/>
              <a:gd name="connsiteY3" fmla="*/ 1379095 h 1394085"/>
              <a:gd name="connsiteX4" fmla="*/ 0 w 1588958"/>
              <a:gd name="connsiteY4" fmla="*/ 0 h 1394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8958" h="1394085">
                <a:moveTo>
                  <a:pt x="0" y="0"/>
                </a:moveTo>
                <a:lnTo>
                  <a:pt x="1573968" y="0"/>
                </a:lnTo>
                <a:lnTo>
                  <a:pt x="1588958" y="1394085"/>
                </a:lnTo>
                <a:lnTo>
                  <a:pt x="14991" y="1379095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2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 smtClean="0">
              <a:solidFill>
                <a:srgbClr val="FF0000"/>
              </a:solidFill>
            </a:endParaRPr>
          </a:p>
          <a:p>
            <a:pPr algn="ctr"/>
            <a:endParaRPr lang="tr-TR" b="1" dirty="0" smtClean="0">
              <a:solidFill>
                <a:srgbClr val="FF0000"/>
              </a:solidFill>
            </a:endParaRPr>
          </a:p>
          <a:p>
            <a:pPr algn="ctr"/>
            <a:endParaRPr lang="tr-TR" b="1" dirty="0" smtClean="0">
              <a:solidFill>
                <a:srgbClr val="FF0000"/>
              </a:solidFill>
            </a:endParaRPr>
          </a:p>
          <a:p>
            <a:pPr algn="ctr"/>
            <a:endParaRPr lang="tr-TR" b="1" dirty="0" smtClean="0">
              <a:solidFill>
                <a:srgbClr val="FF0000"/>
              </a:solidFill>
            </a:endParaRP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Yan yüz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52400" y="151775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KÜP PRİZMANIN AÇINIMI (AÇIK ŞEKLİ): </a:t>
            </a:r>
            <a:endParaRPr lang="tr-TR" altLang="zh-CN" sz="2000" dirty="0">
              <a:solidFill>
                <a:srgbClr val="FF0000"/>
              </a:solidFill>
            </a:endParaRPr>
          </a:p>
          <a:p>
            <a:r>
              <a:rPr lang="tr-TR" altLang="zh-CN" b="1" dirty="0"/>
              <a:t>	</a:t>
            </a:r>
            <a:r>
              <a:rPr lang="tr-TR" altLang="zh-CN" sz="2000" b="1" dirty="0"/>
              <a:t>Küp Prizmanın bütün yüzleri birbirine eşit olan karedir. Karelerin çevre </a:t>
            </a:r>
            <a:r>
              <a:rPr lang="tr-TR" altLang="zh-CN" sz="2000" b="1" dirty="0" err="1"/>
              <a:t>leri</a:t>
            </a:r>
            <a:r>
              <a:rPr lang="tr-TR" altLang="zh-CN" sz="2000" b="1" dirty="0"/>
              <a:t> birbirine eşit ve alanları birbirine eşittir.</a:t>
            </a:r>
          </a:p>
        </p:txBody>
      </p:sp>
    </p:spTree>
    <p:extLst>
      <p:ext uri="{BB962C8B-B14F-4D97-AF65-F5344CB8AC3E}">
        <p14:creationId xmlns:p14="http://schemas.microsoft.com/office/powerpoint/2010/main" val="343668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65626" y="127086"/>
            <a:ext cx="8784976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ÖRNEK-2)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tr-TR" sz="2000" b="1" dirty="0"/>
              <a:t>Taban alanı  25 cm</a:t>
            </a:r>
            <a:r>
              <a:rPr lang="tr-TR" sz="2000" b="1" baseline="30000" dirty="0"/>
              <a:t>2</a:t>
            </a:r>
            <a:r>
              <a:rPr lang="tr-TR" sz="2000" b="1" dirty="0"/>
              <a:t>,yüksekliği 12 cm olan kare dik prizmanın hacmi kaç cm</a:t>
            </a:r>
            <a:r>
              <a:rPr lang="tr-TR" sz="2000" b="1" baseline="30000" dirty="0"/>
              <a:t>3</a:t>
            </a:r>
            <a:r>
              <a:rPr lang="tr-TR" sz="2000" b="1" dirty="0"/>
              <a:t> tür?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          	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a)180  		b)160  		c)210 		 d)150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988840"/>
            <a:ext cx="2469451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5508104" y="3184230"/>
            <a:ext cx="174002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V=TA. H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 a</a:t>
            </a:r>
            <a:r>
              <a:rPr kumimoji="0" lang="tr-TR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.h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 25.12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V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=180 cm</a:t>
            </a:r>
            <a:r>
              <a:rPr kumimoji="0" lang="tr-TR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11560" y="997782"/>
            <a:ext cx="1656184" cy="4593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263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65626" y="116632"/>
            <a:ext cx="8784976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ÖRNEK-3)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tr-TR" sz="2000" b="1" dirty="0"/>
              <a:t>Bir taban ayrıtının uzunluğu 10 cm olan kare dik prizmanın yüksekliği 15 cm </a:t>
            </a:r>
            <a:r>
              <a:rPr lang="tr-TR" sz="2000" b="1" dirty="0" smtClean="0"/>
              <a:t>ise, hacmi </a:t>
            </a:r>
            <a:r>
              <a:rPr lang="tr-TR" sz="2000" b="1" dirty="0"/>
              <a:t>kaç </a:t>
            </a:r>
            <a:r>
              <a:rPr lang="tr-TR" sz="2000" b="1" dirty="0" smtClean="0"/>
              <a:t>cm</a:t>
            </a:r>
            <a:r>
              <a:rPr lang="tr-TR" sz="2000" b="1" baseline="30000" dirty="0" smtClean="0"/>
              <a:t>3</a:t>
            </a:r>
            <a:r>
              <a:rPr lang="tr-TR" sz="2000" b="1" dirty="0" smtClean="0"/>
              <a:t> tür</a:t>
            </a:r>
            <a:r>
              <a:rPr lang="tr-TR" sz="2000" b="1" dirty="0"/>
              <a:t>?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  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a)1400  	b)1800  	c)6000 		 d)1500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2664296" cy="4257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004048" y="3094499"/>
            <a:ext cx="2286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V=TA. H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 a</a:t>
            </a:r>
            <a:r>
              <a:rPr kumimoji="0" lang="tr-TR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.h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V=10.10.15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V=100.15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V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=1500 cm</a:t>
            </a:r>
            <a:r>
              <a:rPr kumimoji="0" lang="tr-TR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300192" y="974169"/>
            <a:ext cx="1656184" cy="4593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667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6092"/>
            <a:ext cx="7143194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0" y="1623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4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609125" y="4749176"/>
            <a:ext cx="2286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V=TA. H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 a</a:t>
            </a:r>
            <a:r>
              <a:rPr kumimoji="0" lang="tr-TR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.h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V=3.3.4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V=9.4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V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=36 br</a:t>
            </a:r>
            <a:r>
              <a:rPr kumimoji="0" lang="tr-TR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868144" y="1789738"/>
            <a:ext cx="1166530" cy="7751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341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0" y="1623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5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08" y="543427"/>
            <a:ext cx="7009570" cy="4069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411760" y="4612872"/>
            <a:ext cx="2286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V=TA. H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 a</a:t>
            </a:r>
            <a:r>
              <a:rPr kumimoji="0" lang="tr-TR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.h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V=3.3.5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V=9.5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V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=45 br</a:t>
            </a:r>
            <a:r>
              <a:rPr kumimoji="0" lang="tr-TR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084168" y="3837707"/>
            <a:ext cx="1584176" cy="7751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809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04664"/>
            <a:ext cx="6539105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0" y="1623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6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300192" y="4293096"/>
            <a:ext cx="144016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V=TA. H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 a</a:t>
            </a:r>
            <a:r>
              <a:rPr kumimoji="0" lang="tr-TR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.h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V=3.3.5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V=9.5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V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=45 br</a:t>
            </a:r>
            <a:r>
              <a:rPr kumimoji="0" lang="tr-TR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076056" y="293055"/>
            <a:ext cx="1584176" cy="7751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76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0" y="1623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7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04" y="539450"/>
            <a:ext cx="7052592" cy="3426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823518" y="4549121"/>
            <a:ext cx="288032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V=TA.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h,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 a</a:t>
            </a:r>
            <a:r>
              <a:rPr kumimoji="0" lang="tr-TR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.h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V=2.2.3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V=4.3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V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=12 br</a:t>
            </a:r>
            <a:r>
              <a:rPr kumimoji="0" lang="tr-TR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12—5=7 </a:t>
            </a:r>
            <a:endParaRPr kumimoji="0" lang="tr-TR" sz="24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609956" y="3213975"/>
            <a:ext cx="1584176" cy="7751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441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0" y="1623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8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07" y="539450"/>
            <a:ext cx="7376864" cy="555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63750" y="5517233"/>
            <a:ext cx="3252465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844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0" y="1623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9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67" y="539450"/>
            <a:ext cx="7770306" cy="4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724128" y="2438811"/>
            <a:ext cx="1008112" cy="6301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936818" y="5373792"/>
            <a:ext cx="28803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120:30=4 tane br</a:t>
            </a:r>
            <a:r>
              <a:rPr kumimoji="0" lang="tr-TR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  <a:endParaRPr kumimoji="0" lang="tr-TR" sz="2400" b="0" i="0" u="none" strike="noStrike" cap="none" normalizeH="0" baseline="3000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0" y="1623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10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03" y="539450"/>
            <a:ext cx="6222587" cy="490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915169"/>
              </p:ext>
            </p:extLst>
          </p:nvPr>
        </p:nvGraphicFramePr>
        <p:xfrm>
          <a:off x="6732240" y="3645024"/>
          <a:ext cx="2033167" cy="201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9" name="Denklem" r:id="rId5" imgW="875920" imgH="863225" progId="Equation.3">
                  <p:embed/>
                </p:oleObj>
              </mc:Choice>
              <mc:Fallback>
                <p:oleObj name="Denklem" r:id="rId5" imgW="875920" imgH="863225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240" y="3645024"/>
                        <a:ext cx="2033167" cy="20162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269372" y="4698406"/>
            <a:ext cx="1278292" cy="7468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839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0648"/>
            <a:ext cx="765342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79" y="4584739"/>
            <a:ext cx="3528392" cy="209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211901" y="3429000"/>
            <a:ext cx="1278292" cy="7468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0" y="1623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11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75818"/>
            <a:ext cx="2059181" cy="240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272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2400" y="151775"/>
            <a:ext cx="883920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KÜP PRİZMANIN </a:t>
            </a:r>
            <a:r>
              <a:rPr lang="tr-TR" altLang="zh-CN" sz="2000" b="1" dirty="0" smtClean="0">
                <a:solidFill>
                  <a:srgbClr val="FF0000"/>
                </a:solidFill>
              </a:rPr>
              <a:t>HACMİ:</a:t>
            </a:r>
            <a:endParaRPr lang="tr-TR" altLang="zh-CN" sz="2000" dirty="0">
              <a:solidFill>
                <a:srgbClr val="FF0000"/>
              </a:solidFill>
            </a:endParaRPr>
          </a:p>
          <a:p>
            <a:r>
              <a:rPr lang="tr-TR" altLang="zh-CN" b="1" dirty="0"/>
              <a:t>	</a:t>
            </a:r>
            <a:r>
              <a:rPr lang="tr-TR" altLang="zh-CN" sz="2000" b="1" dirty="0"/>
              <a:t>Küp </a:t>
            </a:r>
            <a:r>
              <a:rPr lang="tr-TR" altLang="zh-CN" sz="2000" b="1" dirty="0" smtClean="0"/>
              <a:t>Prizmanın taban alanı ile yüksekliği çarpılır. Çarpım küp prizmanın hacmidir.</a:t>
            </a:r>
            <a:endParaRPr lang="tr-TR" altLang="zh-CN" sz="2000" b="1" dirty="0"/>
          </a:p>
        </p:txBody>
      </p:sp>
      <p:grpSp>
        <p:nvGrpSpPr>
          <p:cNvPr id="5" name="Grup 4"/>
          <p:cNvGrpSpPr/>
          <p:nvPr/>
        </p:nvGrpSpPr>
        <p:grpSpPr>
          <a:xfrm>
            <a:off x="858272" y="4077072"/>
            <a:ext cx="4847632" cy="2076311"/>
            <a:chOff x="1550611" y="3072897"/>
            <a:chExt cx="4847632" cy="2076311"/>
          </a:xfrm>
        </p:grpSpPr>
        <p:sp>
          <p:nvSpPr>
            <p:cNvPr id="6" name="Küp 5"/>
            <p:cNvSpPr/>
            <p:nvPr/>
          </p:nvSpPr>
          <p:spPr>
            <a:xfrm>
              <a:off x="2459740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Küp 6"/>
            <p:cNvSpPr/>
            <p:nvPr/>
          </p:nvSpPr>
          <p:spPr>
            <a:xfrm>
              <a:off x="3368869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Küp 7"/>
            <p:cNvSpPr/>
            <p:nvPr/>
          </p:nvSpPr>
          <p:spPr>
            <a:xfrm>
              <a:off x="4283968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Küp 8"/>
            <p:cNvSpPr/>
            <p:nvPr/>
          </p:nvSpPr>
          <p:spPr>
            <a:xfrm>
              <a:off x="5182091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Küp 9"/>
            <p:cNvSpPr/>
            <p:nvPr/>
          </p:nvSpPr>
          <p:spPr>
            <a:xfrm>
              <a:off x="2152717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Küp 10"/>
            <p:cNvSpPr/>
            <p:nvPr/>
          </p:nvSpPr>
          <p:spPr>
            <a:xfrm>
              <a:off x="3061846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Küp 11"/>
            <p:cNvSpPr/>
            <p:nvPr/>
          </p:nvSpPr>
          <p:spPr>
            <a:xfrm>
              <a:off x="3976945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Küp 12"/>
            <p:cNvSpPr/>
            <p:nvPr/>
          </p:nvSpPr>
          <p:spPr>
            <a:xfrm>
              <a:off x="4875068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Küp 13"/>
            <p:cNvSpPr/>
            <p:nvPr/>
          </p:nvSpPr>
          <p:spPr>
            <a:xfrm>
              <a:off x="1845694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Küp 14"/>
            <p:cNvSpPr/>
            <p:nvPr/>
          </p:nvSpPr>
          <p:spPr>
            <a:xfrm>
              <a:off x="2754823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Küp 15"/>
            <p:cNvSpPr/>
            <p:nvPr/>
          </p:nvSpPr>
          <p:spPr>
            <a:xfrm>
              <a:off x="3669922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Küp 16"/>
            <p:cNvSpPr/>
            <p:nvPr/>
          </p:nvSpPr>
          <p:spPr>
            <a:xfrm>
              <a:off x="4568045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Küp 17"/>
            <p:cNvSpPr/>
            <p:nvPr/>
          </p:nvSpPr>
          <p:spPr>
            <a:xfrm>
              <a:off x="1550611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Küp 18"/>
            <p:cNvSpPr/>
            <p:nvPr/>
          </p:nvSpPr>
          <p:spPr>
            <a:xfrm>
              <a:off x="2459740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Küp 19"/>
            <p:cNvSpPr/>
            <p:nvPr/>
          </p:nvSpPr>
          <p:spPr>
            <a:xfrm>
              <a:off x="3374839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Küp 20"/>
            <p:cNvSpPr/>
            <p:nvPr/>
          </p:nvSpPr>
          <p:spPr>
            <a:xfrm>
              <a:off x="4272962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2" name="Küp 21"/>
          <p:cNvSpPr/>
          <p:nvPr/>
        </p:nvSpPr>
        <p:spPr>
          <a:xfrm>
            <a:off x="1761431" y="3132984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Küp 22"/>
          <p:cNvSpPr/>
          <p:nvPr/>
        </p:nvSpPr>
        <p:spPr>
          <a:xfrm>
            <a:off x="1761431" y="2242918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Küp 23"/>
          <p:cNvSpPr/>
          <p:nvPr/>
        </p:nvSpPr>
        <p:spPr>
          <a:xfrm>
            <a:off x="1767401" y="1340768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Sağ Ok 24"/>
          <p:cNvSpPr/>
          <p:nvPr/>
        </p:nvSpPr>
        <p:spPr>
          <a:xfrm>
            <a:off x="858272" y="5416294"/>
            <a:ext cx="3625509" cy="728064"/>
          </a:xfrm>
          <a:prstGeom prst="rightArrow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Boy 4 birim</a:t>
            </a:r>
            <a:endParaRPr lang="tr-TR" sz="2400" b="1" dirty="0"/>
          </a:p>
        </p:txBody>
      </p:sp>
      <p:sp>
        <p:nvSpPr>
          <p:cNvPr id="26" name="Aşağı Ok 25"/>
          <p:cNvSpPr/>
          <p:nvPr/>
        </p:nvSpPr>
        <p:spPr>
          <a:xfrm rot="10800000">
            <a:off x="1797699" y="1628799"/>
            <a:ext cx="864096" cy="2732367"/>
          </a:xfrm>
          <a:prstGeom prst="downArrow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400" b="1" dirty="0" smtClean="0"/>
              <a:t>Yükseklik 4 birim</a:t>
            </a:r>
            <a:endParaRPr lang="tr-TR" sz="2400" b="1" dirty="0"/>
          </a:p>
        </p:txBody>
      </p:sp>
      <p:sp>
        <p:nvSpPr>
          <p:cNvPr id="27" name="Sağ Ok 26"/>
          <p:cNvSpPr/>
          <p:nvPr/>
        </p:nvSpPr>
        <p:spPr>
          <a:xfrm rot="18757556">
            <a:off x="4368567" y="4668405"/>
            <a:ext cx="1555524" cy="767095"/>
          </a:xfrm>
          <a:prstGeom prst="rightArrow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200" b="1" dirty="0" smtClean="0"/>
              <a:t>En 4 birim</a:t>
            </a:r>
            <a:endParaRPr lang="tr-TR" sz="2200" b="1" dirty="0"/>
          </a:p>
        </p:txBody>
      </p:sp>
      <p:sp>
        <p:nvSpPr>
          <p:cNvPr id="30" name="Serbest Form 29"/>
          <p:cNvSpPr/>
          <p:nvPr/>
        </p:nvSpPr>
        <p:spPr>
          <a:xfrm>
            <a:off x="858272" y="4062334"/>
            <a:ext cx="4823000" cy="1199214"/>
          </a:xfrm>
          <a:custGeom>
            <a:avLst/>
            <a:gdLst>
              <a:gd name="connsiteX0" fmla="*/ 4811842 w 4811842"/>
              <a:gd name="connsiteY0" fmla="*/ 0 h 1199214"/>
              <a:gd name="connsiteX1" fmla="*/ 2083632 w 4811842"/>
              <a:gd name="connsiteY1" fmla="*/ 0 h 1199214"/>
              <a:gd name="connsiteX2" fmla="*/ 1813809 w 4811842"/>
              <a:gd name="connsiteY2" fmla="*/ 329784 h 1199214"/>
              <a:gd name="connsiteX3" fmla="*/ 884419 w 4811842"/>
              <a:gd name="connsiteY3" fmla="*/ 329784 h 1199214"/>
              <a:gd name="connsiteX4" fmla="*/ 0 w 4811842"/>
              <a:gd name="connsiteY4" fmla="*/ 1169233 h 1199214"/>
              <a:gd name="connsiteX5" fmla="*/ 3612629 w 4811842"/>
              <a:gd name="connsiteY5" fmla="*/ 1199214 h 1199214"/>
              <a:gd name="connsiteX6" fmla="*/ 4811842 w 4811842"/>
              <a:gd name="connsiteY6" fmla="*/ 0 h 1199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842" h="1199214">
                <a:moveTo>
                  <a:pt x="4811842" y="0"/>
                </a:moveTo>
                <a:lnTo>
                  <a:pt x="2083632" y="0"/>
                </a:lnTo>
                <a:lnTo>
                  <a:pt x="1813809" y="329784"/>
                </a:lnTo>
                <a:lnTo>
                  <a:pt x="884419" y="329784"/>
                </a:lnTo>
                <a:lnTo>
                  <a:pt x="0" y="1169233"/>
                </a:lnTo>
                <a:lnTo>
                  <a:pt x="3612629" y="1199214"/>
                </a:lnTo>
                <a:lnTo>
                  <a:pt x="4811842" y="0"/>
                </a:lnTo>
                <a:close/>
              </a:path>
            </a:pathLst>
          </a:custGeom>
          <a:solidFill>
            <a:srgbClr val="FCD5B5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Taban alanı</a:t>
            </a:r>
          </a:p>
          <a:p>
            <a:pPr algn="ctr"/>
            <a:r>
              <a:rPr lang="tr-TR" sz="2400" b="1" dirty="0" smtClean="0"/>
              <a:t>En ile boy çarpılır</a:t>
            </a:r>
            <a:endParaRPr lang="tr-TR" sz="2400" b="1" dirty="0"/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2" name="Nesne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506231"/>
              </p:ext>
            </p:extLst>
          </p:nvPr>
        </p:nvGraphicFramePr>
        <p:xfrm>
          <a:off x="4337050" y="1279525"/>
          <a:ext cx="4656138" cy="250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9" name="Denklem" r:id="rId3" imgW="2057400" imgH="1104840" progId="Equation.3">
                  <p:embed/>
                </p:oleObj>
              </mc:Choice>
              <mc:Fallback>
                <p:oleObj name="Denklem" r:id="rId3" imgW="2057400" imgH="11048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7050" y="1279525"/>
                        <a:ext cx="4656138" cy="2505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Nesne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077406"/>
              </p:ext>
            </p:extLst>
          </p:nvPr>
        </p:nvGraphicFramePr>
        <p:xfrm>
          <a:off x="6660232" y="4077072"/>
          <a:ext cx="1888478" cy="2089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0" name="Denklem" r:id="rId5" imgW="596880" imgH="660240" progId="Equation.3">
                  <p:embed/>
                </p:oleObj>
              </mc:Choice>
              <mc:Fallback>
                <p:oleObj name="Denklem" r:id="rId5" imgW="596880" imgH="6602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60232" y="4077072"/>
                        <a:ext cx="1888478" cy="2089380"/>
                      </a:xfrm>
                      <a:prstGeom prst="rect">
                        <a:avLst/>
                      </a:prstGeom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41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0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051720" y="476671"/>
            <a:ext cx="4212468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6000" b="1" dirty="0" smtClean="0"/>
              <a:t>HAZIRLAYAN</a:t>
            </a:r>
            <a:endParaRPr lang="tr-TR" sz="60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79512" y="4221088"/>
            <a:ext cx="8784976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ÖMER ASKERDEN</a:t>
            </a:r>
          </a:p>
          <a:p>
            <a:r>
              <a:rPr lang="tr-TR" sz="3200" b="1" dirty="0" smtClean="0"/>
              <a:t>PİRİ MEHMET PAŞA ORTAOKULU</a:t>
            </a:r>
          </a:p>
          <a:p>
            <a:r>
              <a:rPr lang="tr-TR" sz="3200" b="1" dirty="0" smtClean="0"/>
              <a:t>UZMAN İLKÖĞRETİM MATEMATİK ÖĞRETMENİ</a:t>
            </a:r>
          </a:p>
          <a:p>
            <a:pPr algn="r"/>
            <a:r>
              <a:rPr lang="tr-TR" sz="4000" b="1" dirty="0"/>
              <a:t>	</a:t>
            </a:r>
            <a:r>
              <a:rPr lang="tr-TR" sz="3600" b="1" dirty="0" smtClean="0"/>
              <a:t>omeraskerden@hotmail.com.tr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val="197914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17" name="Küp 116"/>
          <p:cNvSpPr/>
          <p:nvPr/>
        </p:nvSpPr>
        <p:spPr>
          <a:xfrm>
            <a:off x="2133354" y="4553573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8" name="Küp 117"/>
          <p:cNvSpPr/>
          <p:nvPr/>
        </p:nvSpPr>
        <p:spPr>
          <a:xfrm>
            <a:off x="3042483" y="4553573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Küp 118"/>
          <p:cNvSpPr/>
          <p:nvPr/>
        </p:nvSpPr>
        <p:spPr>
          <a:xfrm>
            <a:off x="3957582" y="4553573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Küp 119"/>
          <p:cNvSpPr/>
          <p:nvPr/>
        </p:nvSpPr>
        <p:spPr>
          <a:xfrm>
            <a:off x="4855705" y="4553573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1" name="Küp 120"/>
          <p:cNvSpPr/>
          <p:nvPr/>
        </p:nvSpPr>
        <p:spPr>
          <a:xfrm>
            <a:off x="1826331" y="4837668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2" name="Küp 121"/>
          <p:cNvSpPr/>
          <p:nvPr/>
        </p:nvSpPr>
        <p:spPr>
          <a:xfrm>
            <a:off x="2735460" y="4837668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3" name="Küp 122"/>
          <p:cNvSpPr/>
          <p:nvPr/>
        </p:nvSpPr>
        <p:spPr>
          <a:xfrm>
            <a:off x="3650559" y="4837668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4" name="Küp 123"/>
          <p:cNvSpPr/>
          <p:nvPr/>
        </p:nvSpPr>
        <p:spPr>
          <a:xfrm>
            <a:off x="4548682" y="4837668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5" name="Küp 124"/>
          <p:cNvSpPr/>
          <p:nvPr/>
        </p:nvSpPr>
        <p:spPr>
          <a:xfrm>
            <a:off x="1519308" y="5125700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6" name="Küp 125"/>
          <p:cNvSpPr/>
          <p:nvPr/>
        </p:nvSpPr>
        <p:spPr>
          <a:xfrm>
            <a:off x="2428437" y="5125700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7" name="Küp 126"/>
          <p:cNvSpPr/>
          <p:nvPr/>
        </p:nvSpPr>
        <p:spPr>
          <a:xfrm>
            <a:off x="3343536" y="5125700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8" name="Küp 127"/>
          <p:cNvSpPr/>
          <p:nvPr/>
        </p:nvSpPr>
        <p:spPr>
          <a:xfrm>
            <a:off x="4241659" y="5125700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9" name="Küp 128"/>
          <p:cNvSpPr/>
          <p:nvPr/>
        </p:nvSpPr>
        <p:spPr>
          <a:xfrm>
            <a:off x="1224225" y="541373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0" name="Küp 129"/>
          <p:cNvSpPr/>
          <p:nvPr/>
        </p:nvSpPr>
        <p:spPr>
          <a:xfrm>
            <a:off x="2133354" y="541373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1" name="Küp 130"/>
          <p:cNvSpPr/>
          <p:nvPr/>
        </p:nvSpPr>
        <p:spPr>
          <a:xfrm>
            <a:off x="3048453" y="541373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2" name="Küp 131"/>
          <p:cNvSpPr/>
          <p:nvPr/>
        </p:nvSpPr>
        <p:spPr>
          <a:xfrm>
            <a:off x="3946576" y="541373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3" name="Küp 132"/>
          <p:cNvSpPr/>
          <p:nvPr/>
        </p:nvSpPr>
        <p:spPr>
          <a:xfrm>
            <a:off x="2133354" y="3625453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4" name="Küp 133"/>
          <p:cNvSpPr/>
          <p:nvPr/>
        </p:nvSpPr>
        <p:spPr>
          <a:xfrm>
            <a:off x="3042483" y="3625453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5" name="Küp 134"/>
          <p:cNvSpPr/>
          <p:nvPr/>
        </p:nvSpPr>
        <p:spPr>
          <a:xfrm>
            <a:off x="3957582" y="3625453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6" name="Küp 135"/>
          <p:cNvSpPr/>
          <p:nvPr/>
        </p:nvSpPr>
        <p:spPr>
          <a:xfrm>
            <a:off x="4855705" y="3625453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7" name="Küp 136"/>
          <p:cNvSpPr/>
          <p:nvPr/>
        </p:nvSpPr>
        <p:spPr>
          <a:xfrm>
            <a:off x="1826331" y="3909548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8" name="Küp 137"/>
          <p:cNvSpPr/>
          <p:nvPr/>
        </p:nvSpPr>
        <p:spPr>
          <a:xfrm>
            <a:off x="2735460" y="3909548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9" name="Küp 138"/>
          <p:cNvSpPr/>
          <p:nvPr/>
        </p:nvSpPr>
        <p:spPr>
          <a:xfrm>
            <a:off x="3650559" y="3909548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0" name="Küp 139"/>
          <p:cNvSpPr/>
          <p:nvPr/>
        </p:nvSpPr>
        <p:spPr>
          <a:xfrm>
            <a:off x="4548682" y="3909548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1" name="Küp 140"/>
          <p:cNvSpPr/>
          <p:nvPr/>
        </p:nvSpPr>
        <p:spPr>
          <a:xfrm>
            <a:off x="1519308" y="4197580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2" name="Küp 141"/>
          <p:cNvSpPr/>
          <p:nvPr/>
        </p:nvSpPr>
        <p:spPr>
          <a:xfrm>
            <a:off x="2428437" y="4197580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3" name="Küp 142"/>
          <p:cNvSpPr/>
          <p:nvPr/>
        </p:nvSpPr>
        <p:spPr>
          <a:xfrm>
            <a:off x="3343536" y="4197580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4" name="Küp 143"/>
          <p:cNvSpPr/>
          <p:nvPr/>
        </p:nvSpPr>
        <p:spPr>
          <a:xfrm>
            <a:off x="4241659" y="4197580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5" name="Küp 144"/>
          <p:cNvSpPr/>
          <p:nvPr/>
        </p:nvSpPr>
        <p:spPr>
          <a:xfrm>
            <a:off x="1224225" y="448561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6" name="Küp 145"/>
          <p:cNvSpPr/>
          <p:nvPr/>
        </p:nvSpPr>
        <p:spPr>
          <a:xfrm>
            <a:off x="2133354" y="448561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7" name="Küp 146"/>
          <p:cNvSpPr/>
          <p:nvPr/>
        </p:nvSpPr>
        <p:spPr>
          <a:xfrm>
            <a:off x="3048453" y="448561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8" name="Küp 147"/>
          <p:cNvSpPr/>
          <p:nvPr/>
        </p:nvSpPr>
        <p:spPr>
          <a:xfrm>
            <a:off x="3946576" y="448561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9" name="Küp 148"/>
          <p:cNvSpPr/>
          <p:nvPr/>
        </p:nvSpPr>
        <p:spPr>
          <a:xfrm>
            <a:off x="2133354" y="272007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0" name="Küp 149"/>
          <p:cNvSpPr/>
          <p:nvPr/>
        </p:nvSpPr>
        <p:spPr>
          <a:xfrm>
            <a:off x="3042483" y="272007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1" name="Küp 150"/>
          <p:cNvSpPr/>
          <p:nvPr/>
        </p:nvSpPr>
        <p:spPr>
          <a:xfrm>
            <a:off x="3957582" y="272007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2" name="Küp 151"/>
          <p:cNvSpPr/>
          <p:nvPr/>
        </p:nvSpPr>
        <p:spPr>
          <a:xfrm>
            <a:off x="4855705" y="272007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3" name="Küp 152"/>
          <p:cNvSpPr/>
          <p:nvPr/>
        </p:nvSpPr>
        <p:spPr>
          <a:xfrm>
            <a:off x="1826331" y="3004167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4" name="Küp 153"/>
          <p:cNvSpPr/>
          <p:nvPr/>
        </p:nvSpPr>
        <p:spPr>
          <a:xfrm>
            <a:off x="2735460" y="3004167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5" name="Küp 154"/>
          <p:cNvSpPr/>
          <p:nvPr/>
        </p:nvSpPr>
        <p:spPr>
          <a:xfrm>
            <a:off x="3650559" y="3004167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6" name="Küp 155"/>
          <p:cNvSpPr/>
          <p:nvPr/>
        </p:nvSpPr>
        <p:spPr>
          <a:xfrm>
            <a:off x="4548682" y="3004167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7" name="Küp 156"/>
          <p:cNvSpPr/>
          <p:nvPr/>
        </p:nvSpPr>
        <p:spPr>
          <a:xfrm>
            <a:off x="1519308" y="3292199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8" name="Küp 157"/>
          <p:cNvSpPr/>
          <p:nvPr/>
        </p:nvSpPr>
        <p:spPr>
          <a:xfrm>
            <a:off x="2428437" y="3292199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9" name="Küp 158"/>
          <p:cNvSpPr/>
          <p:nvPr/>
        </p:nvSpPr>
        <p:spPr>
          <a:xfrm>
            <a:off x="3343536" y="3292199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0" name="Küp 159"/>
          <p:cNvSpPr/>
          <p:nvPr/>
        </p:nvSpPr>
        <p:spPr>
          <a:xfrm>
            <a:off x="4241659" y="3292199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Küp 160"/>
          <p:cNvSpPr/>
          <p:nvPr/>
        </p:nvSpPr>
        <p:spPr>
          <a:xfrm>
            <a:off x="1224225" y="3580231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2" name="Küp 161"/>
          <p:cNvSpPr/>
          <p:nvPr/>
        </p:nvSpPr>
        <p:spPr>
          <a:xfrm>
            <a:off x="2133354" y="3580231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3" name="Küp 162"/>
          <p:cNvSpPr/>
          <p:nvPr/>
        </p:nvSpPr>
        <p:spPr>
          <a:xfrm>
            <a:off x="3048453" y="3580231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4" name="Küp 163"/>
          <p:cNvSpPr/>
          <p:nvPr/>
        </p:nvSpPr>
        <p:spPr>
          <a:xfrm>
            <a:off x="3946576" y="3580231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5" name="Küp 164"/>
          <p:cNvSpPr/>
          <p:nvPr/>
        </p:nvSpPr>
        <p:spPr>
          <a:xfrm>
            <a:off x="2133354" y="180467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6" name="Küp 165"/>
          <p:cNvSpPr/>
          <p:nvPr/>
        </p:nvSpPr>
        <p:spPr>
          <a:xfrm>
            <a:off x="3042483" y="180467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7" name="Küp 166"/>
          <p:cNvSpPr/>
          <p:nvPr/>
        </p:nvSpPr>
        <p:spPr>
          <a:xfrm>
            <a:off x="3957582" y="180467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8" name="Küp 167"/>
          <p:cNvSpPr/>
          <p:nvPr/>
        </p:nvSpPr>
        <p:spPr>
          <a:xfrm>
            <a:off x="4855705" y="1804672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9" name="Küp 168"/>
          <p:cNvSpPr/>
          <p:nvPr/>
        </p:nvSpPr>
        <p:spPr>
          <a:xfrm>
            <a:off x="1826331" y="2088767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0" name="Küp 169"/>
          <p:cNvSpPr/>
          <p:nvPr/>
        </p:nvSpPr>
        <p:spPr>
          <a:xfrm>
            <a:off x="2735460" y="2088767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1" name="Küp 170"/>
          <p:cNvSpPr/>
          <p:nvPr/>
        </p:nvSpPr>
        <p:spPr>
          <a:xfrm>
            <a:off x="3650559" y="2088767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2" name="Küp 171"/>
          <p:cNvSpPr/>
          <p:nvPr/>
        </p:nvSpPr>
        <p:spPr>
          <a:xfrm>
            <a:off x="4548682" y="2088767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3" name="Küp 172"/>
          <p:cNvSpPr/>
          <p:nvPr/>
        </p:nvSpPr>
        <p:spPr>
          <a:xfrm>
            <a:off x="1519308" y="2376799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4" name="Küp 173"/>
          <p:cNvSpPr/>
          <p:nvPr/>
        </p:nvSpPr>
        <p:spPr>
          <a:xfrm>
            <a:off x="2428437" y="2376799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5" name="Küp 174"/>
          <p:cNvSpPr/>
          <p:nvPr/>
        </p:nvSpPr>
        <p:spPr>
          <a:xfrm>
            <a:off x="3343536" y="2376799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6" name="Küp 175"/>
          <p:cNvSpPr/>
          <p:nvPr/>
        </p:nvSpPr>
        <p:spPr>
          <a:xfrm>
            <a:off x="4241659" y="2376799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7" name="Küp 176"/>
          <p:cNvSpPr/>
          <p:nvPr/>
        </p:nvSpPr>
        <p:spPr>
          <a:xfrm>
            <a:off x="1224225" y="2664831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8" name="Küp 177"/>
          <p:cNvSpPr/>
          <p:nvPr/>
        </p:nvSpPr>
        <p:spPr>
          <a:xfrm>
            <a:off x="2133354" y="2664831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9" name="Küp 178"/>
          <p:cNvSpPr/>
          <p:nvPr/>
        </p:nvSpPr>
        <p:spPr>
          <a:xfrm>
            <a:off x="3048453" y="2664831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0" name="Küp 179"/>
          <p:cNvSpPr/>
          <p:nvPr/>
        </p:nvSpPr>
        <p:spPr>
          <a:xfrm>
            <a:off x="3946576" y="2664831"/>
            <a:ext cx="1216152" cy="1216152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84" name="Mürekkep 183"/>
              <p14:cNvContentPartPr/>
              <p14:nvPr/>
            </p14:nvContentPartPr>
            <p14:xfrm>
              <a:off x="1582756" y="3347979"/>
              <a:ext cx="4483080" cy="3018600"/>
            </p14:xfrm>
          </p:contentPart>
        </mc:Choice>
        <mc:Fallback xmlns="">
          <p:pic>
            <p:nvPicPr>
              <p:cNvPr id="184" name="Mürekkep 18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73396" y="3338619"/>
                <a:ext cx="4501800" cy="30373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85" name="Nesne 1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06490"/>
              </p:ext>
            </p:extLst>
          </p:nvPr>
        </p:nvGraphicFramePr>
        <p:xfrm>
          <a:off x="6732240" y="2254872"/>
          <a:ext cx="2016224" cy="2899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0" name="Denklem" r:id="rId6" imgW="634680" imgH="914400" progId="Equation.3">
                  <p:embed/>
                </p:oleObj>
              </mc:Choice>
              <mc:Fallback>
                <p:oleObj name="Denklem" r:id="rId6" imgW="634680" imgH="914400" progId="Equation.3">
                  <p:embed/>
                  <p:pic>
                    <p:nvPicPr>
                      <p:cNvPr id="0" name="Nesn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240" y="2254872"/>
                        <a:ext cx="2016224" cy="289919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6" name="Rectangle 2"/>
          <p:cNvSpPr>
            <a:spLocks noChangeArrowheads="1"/>
          </p:cNvSpPr>
          <p:nvPr/>
        </p:nvSpPr>
        <p:spPr bwMode="auto">
          <a:xfrm>
            <a:off x="107504" y="105127"/>
            <a:ext cx="8971662" cy="16312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ÖRNEK-1 : </a:t>
            </a:r>
            <a:r>
              <a:rPr lang="tr-TR" altLang="zh-CN" sz="2000" b="1" dirty="0" smtClean="0"/>
              <a:t>Aşağıdaki küp prizmanın ayrıt uzunluğu (Kenar uzunluğu) 4 birimdir. Hacmi kaç birim küptür?   A) 32     B) 64      C) 128       D) 16</a:t>
            </a:r>
          </a:p>
          <a:p>
            <a:r>
              <a:rPr lang="tr-TR" altLang="zh-CN" sz="2000" b="1" dirty="0" smtClean="0">
                <a:solidFill>
                  <a:srgbClr val="FF0000"/>
                </a:solidFill>
              </a:rPr>
              <a:t> </a:t>
            </a:r>
            <a:r>
              <a:rPr lang="tr-TR" altLang="zh-CN" sz="2000" b="1" dirty="0" smtClean="0"/>
              <a:t>Küp Prizmanın hacminin bulmak için,</a:t>
            </a:r>
          </a:p>
          <a:p>
            <a:r>
              <a:rPr lang="tr-TR" altLang="zh-CN" sz="2000" b="1" dirty="0" smtClean="0"/>
              <a:t>	a)  En, boy ve yüksekliği çarpılır. (Boyutlarının hepsi çarpılır.)</a:t>
            </a:r>
          </a:p>
          <a:p>
            <a:r>
              <a:rPr lang="tr-TR" altLang="zh-CN" sz="2000" b="1" dirty="0" smtClean="0"/>
              <a:t>	b) Taban alanı ile yüksekliği çarpılır. </a:t>
            </a:r>
            <a:endParaRPr lang="tr-TR" altLang="zh-CN" sz="2000" b="1" dirty="0"/>
          </a:p>
        </p:txBody>
      </p:sp>
      <p:sp>
        <p:nvSpPr>
          <p:cNvPr id="187" name="Dikdörtgen 186"/>
          <p:cNvSpPr/>
          <p:nvPr/>
        </p:nvSpPr>
        <p:spPr>
          <a:xfrm>
            <a:off x="3656529" y="404664"/>
            <a:ext cx="771455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167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4" fill="hold">
                      <p:stCondLst>
                        <p:cond delay="indefinite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0" fill="hold">
                      <p:stCondLst>
                        <p:cond delay="indefinite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8" fill="hold">
                      <p:stCondLst>
                        <p:cond delay="indefinite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6" fill="hold">
                      <p:stCondLst>
                        <p:cond delay="indefinite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4" fill="hold">
                      <p:stCondLst>
                        <p:cond delay="indefinite"/>
                      </p:stCondLst>
                      <p:childTnLst>
                        <p:par>
                          <p:cTn id="515" fill="hold">
                            <p:stCondLst>
                              <p:cond delay="0"/>
                            </p:stCondLst>
                            <p:childTnLst>
                              <p:par>
                                <p:cTn id="5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2" fill="hold">
                      <p:stCondLst>
                        <p:cond delay="indefinite"/>
                      </p:stCondLst>
                      <p:childTnLst>
                        <p:par>
                          <p:cTn id="533" fill="hold">
                            <p:stCondLst>
                              <p:cond delay="0"/>
                            </p:stCondLst>
                            <p:childTnLst>
                              <p:par>
                                <p:cTn id="5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0" fill="hold">
                      <p:stCondLst>
                        <p:cond delay="indefinite"/>
                      </p:stCondLst>
                      <p:childTnLst>
                        <p:par>
                          <p:cTn id="551" fill="hold">
                            <p:stCondLst>
                              <p:cond delay="0"/>
                            </p:stCondLst>
                            <p:childTnLst>
                              <p:par>
                                <p:cTn id="5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8" fill="hold">
                      <p:stCondLst>
                        <p:cond delay="indefinite"/>
                      </p:stCondLst>
                      <p:childTnLst>
                        <p:par>
                          <p:cTn id="569" fill="hold">
                            <p:stCondLst>
                              <p:cond delay="0"/>
                            </p:stCondLst>
                            <p:childTnLst>
                              <p:par>
                                <p:cTn id="5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6" fill="hold">
                      <p:stCondLst>
                        <p:cond delay="indefinite"/>
                      </p:stCondLst>
                      <p:childTnLst>
                        <p:par>
                          <p:cTn id="587" fill="hold">
                            <p:stCondLst>
                              <p:cond delay="0"/>
                            </p:stCondLst>
                            <p:childTnLst>
                              <p:par>
                                <p:cTn id="5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4" fill="hold">
                      <p:stCondLst>
                        <p:cond delay="indefinite"/>
                      </p:stCondLst>
                      <p:childTnLst>
                        <p:par>
                          <p:cTn id="605" fill="hold">
                            <p:stCondLst>
                              <p:cond delay="0"/>
                            </p:stCondLst>
                            <p:childTnLst>
                              <p:par>
                                <p:cTn id="60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2" fill="hold">
                      <p:stCondLst>
                        <p:cond delay="indefinite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0" fill="hold">
                      <p:stCondLst>
                        <p:cond delay="indefinite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8" fill="hold">
                      <p:stCondLst>
                        <p:cond delay="indefinite"/>
                      </p:stCondLst>
                      <p:childTnLst>
                        <p:par>
                          <p:cTn id="659" fill="hold">
                            <p:stCondLst>
                              <p:cond delay="0"/>
                            </p:stCondLst>
                            <p:childTnLst>
                              <p:par>
                                <p:cTn id="6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6" fill="hold">
                      <p:stCondLst>
                        <p:cond delay="indefinite"/>
                      </p:stCondLst>
                      <p:childTnLst>
                        <p:par>
                          <p:cTn id="677" fill="hold">
                            <p:stCondLst>
                              <p:cond delay="0"/>
                            </p:stCondLst>
                            <p:childTnLst>
                              <p:par>
                                <p:cTn id="6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4" fill="hold">
                      <p:stCondLst>
                        <p:cond delay="indefinite"/>
                      </p:stCondLst>
                      <p:childTnLst>
                        <p:par>
                          <p:cTn id="695" fill="hold">
                            <p:stCondLst>
                              <p:cond delay="0"/>
                            </p:stCondLst>
                            <p:childTnLst>
                              <p:par>
                                <p:cTn id="6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2" fill="hold">
                      <p:stCondLst>
                        <p:cond delay="indefinite"/>
                      </p:stCondLst>
                      <p:childTnLst>
                        <p:par>
                          <p:cTn id="713" fill="hold">
                            <p:stCondLst>
                              <p:cond delay="0"/>
                            </p:stCondLst>
                            <p:childTnLst>
                              <p:par>
                                <p:cTn id="7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0" fill="hold">
                      <p:stCondLst>
                        <p:cond delay="indefinite"/>
                      </p:stCondLst>
                      <p:childTnLst>
                        <p:par>
                          <p:cTn id="731" fill="hold">
                            <p:stCondLst>
                              <p:cond delay="0"/>
                            </p:stCondLst>
                            <p:childTnLst>
                              <p:par>
                                <p:cTn id="7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8" fill="hold">
                      <p:stCondLst>
                        <p:cond delay="indefinite"/>
                      </p:stCondLst>
                      <p:childTnLst>
                        <p:par>
                          <p:cTn id="749" fill="hold">
                            <p:stCondLst>
                              <p:cond delay="0"/>
                            </p:stCondLst>
                            <p:childTnLst>
                              <p:par>
                                <p:cTn id="7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6" fill="hold">
                      <p:stCondLst>
                        <p:cond delay="indefinite"/>
                      </p:stCondLst>
                      <p:childTnLst>
                        <p:par>
                          <p:cTn id="767" fill="hold">
                            <p:stCondLst>
                              <p:cond delay="0"/>
                            </p:stCondLst>
                            <p:childTnLst>
                              <p:par>
                                <p:cTn id="7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4" fill="hold">
                      <p:stCondLst>
                        <p:cond delay="indefinite"/>
                      </p:stCondLst>
                      <p:childTnLst>
                        <p:par>
                          <p:cTn id="785" fill="hold">
                            <p:stCondLst>
                              <p:cond delay="0"/>
                            </p:stCondLst>
                            <p:childTnLst>
                              <p:par>
                                <p:cTn id="7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2" fill="hold">
                      <p:stCondLst>
                        <p:cond delay="indefinite"/>
                      </p:stCondLst>
                      <p:childTnLst>
                        <p:par>
                          <p:cTn id="803" fill="hold">
                            <p:stCondLst>
                              <p:cond delay="0"/>
                            </p:stCondLst>
                            <p:childTnLst>
                              <p:par>
                                <p:cTn id="8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0" fill="hold">
                      <p:stCondLst>
                        <p:cond delay="indefinite"/>
                      </p:stCondLst>
                      <p:childTnLst>
                        <p:par>
                          <p:cTn id="821" fill="hold">
                            <p:stCondLst>
                              <p:cond delay="0"/>
                            </p:stCondLst>
                            <p:childTnLst>
                              <p:par>
                                <p:cTn id="8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8" fill="hold">
                      <p:stCondLst>
                        <p:cond delay="indefinite"/>
                      </p:stCondLst>
                      <p:childTnLst>
                        <p:par>
                          <p:cTn id="839" fill="hold">
                            <p:stCondLst>
                              <p:cond delay="0"/>
                            </p:stCondLst>
                            <p:childTnLst>
                              <p:par>
                                <p:cTn id="8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6" fill="hold">
                      <p:stCondLst>
                        <p:cond delay="indefinite"/>
                      </p:stCondLst>
                      <p:childTnLst>
                        <p:par>
                          <p:cTn id="857" fill="hold">
                            <p:stCondLst>
                              <p:cond delay="0"/>
                            </p:stCondLst>
                            <p:childTnLst>
                              <p:par>
                                <p:cTn id="8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4" fill="hold">
                      <p:stCondLst>
                        <p:cond delay="indefinite"/>
                      </p:stCondLst>
                      <p:childTnLst>
                        <p:par>
                          <p:cTn id="875" fill="hold">
                            <p:stCondLst>
                              <p:cond delay="0"/>
                            </p:stCondLst>
                            <p:childTnLst>
                              <p:par>
                                <p:cTn id="8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2" fill="hold">
                      <p:stCondLst>
                        <p:cond delay="indefinite"/>
                      </p:stCondLst>
                      <p:childTnLst>
                        <p:par>
                          <p:cTn id="893" fill="hold">
                            <p:stCondLst>
                              <p:cond delay="0"/>
                            </p:stCondLst>
                            <p:childTnLst>
                              <p:par>
                                <p:cTn id="8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0" fill="hold">
                      <p:stCondLst>
                        <p:cond delay="indefinite"/>
                      </p:stCondLst>
                      <p:childTnLst>
                        <p:par>
                          <p:cTn id="911" fill="hold">
                            <p:stCondLst>
                              <p:cond delay="0"/>
                            </p:stCondLst>
                            <p:childTnLst>
                              <p:par>
                                <p:cTn id="9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8" fill="hold">
                      <p:stCondLst>
                        <p:cond delay="indefinite"/>
                      </p:stCondLst>
                      <p:childTnLst>
                        <p:par>
                          <p:cTn id="929" fill="hold">
                            <p:stCondLst>
                              <p:cond delay="0"/>
                            </p:stCondLst>
                            <p:childTnLst>
                              <p:par>
                                <p:cTn id="9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6" fill="hold">
                      <p:stCondLst>
                        <p:cond delay="indefinite"/>
                      </p:stCondLst>
                      <p:childTnLst>
                        <p:par>
                          <p:cTn id="947" fill="hold">
                            <p:stCondLst>
                              <p:cond delay="0"/>
                            </p:stCondLst>
                            <p:childTnLst>
                              <p:par>
                                <p:cTn id="9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4" fill="hold">
                      <p:stCondLst>
                        <p:cond delay="indefinite"/>
                      </p:stCondLst>
                      <p:childTnLst>
                        <p:par>
                          <p:cTn id="965" fill="hold">
                            <p:stCondLst>
                              <p:cond delay="0"/>
                            </p:stCondLst>
                            <p:childTnLst>
                              <p:par>
                                <p:cTn id="9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2" fill="hold">
                      <p:stCondLst>
                        <p:cond delay="indefinite"/>
                      </p:stCondLst>
                      <p:childTnLst>
                        <p:par>
                          <p:cTn id="983" fill="hold">
                            <p:stCondLst>
                              <p:cond delay="0"/>
                            </p:stCondLst>
                            <p:childTnLst>
                              <p:par>
                                <p:cTn id="9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0" fill="hold">
                      <p:stCondLst>
                        <p:cond delay="indefinite"/>
                      </p:stCondLst>
                      <p:childTnLst>
                        <p:par>
                          <p:cTn id="1001" fill="hold">
                            <p:stCondLst>
                              <p:cond delay="0"/>
                            </p:stCondLst>
                            <p:childTnLst>
                              <p:par>
                                <p:cTn id="10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8" fill="hold">
                      <p:stCondLst>
                        <p:cond delay="indefinite"/>
                      </p:stCondLst>
                      <p:childTnLst>
                        <p:par>
                          <p:cTn id="1019" fill="hold">
                            <p:stCondLst>
                              <p:cond delay="0"/>
                            </p:stCondLst>
                            <p:childTnLst>
                              <p:par>
                                <p:cTn id="10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6" fill="hold">
                      <p:stCondLst>
                        <p:cond delay="indefinite"/>
                      </p:stCondLst>
                      <p:childTnLst>
                        <p:par>
                          <p:cTn id="1037" fill="hold">
                            <p:stCondLst>
                              <p:cond delay="0"/>
                            </p:stCondLst>
                            <p:childTnLst>
                              <p:par>
                                <p:cTn id="10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4" fill="hold">
                      <p:stCondLst>
                        <p:cond delay="indefinite"/>
                      </p:stCondLst>
                      <p:childTnLst>
                        <p:par>
                          <p:cTn id="1055" fill="hold">
                            <p:stCondLst>
                              <p:cond delay="0"/>
                            </p:stCondLst>
                            <p:childTnLst>
                              <p:par>
                                <p:cTn id="10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2" fill="hold">
                      <p:stCondLst>
                        <p:cond delay="indefinite"/>
                      </p:stCondLst>
                      <p:childTnLst>
                        <p:par>
                          <p:cTn id="1073" fill="hold">
                            <p:stCondLst>
                              <p:cond delay="0"/>
                            </p:stCondLst>
                            <p:childTnLst>
                              <p:par>
                                <p:cTn id="10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0" fill="hold">
                      <p:stCondLst>
                        <p:cond delay="indefinite"/>
                      </p:stCondLst>
                      <p:childTnLst>
                        <p:par>
                          <p:cTn id="1091" fill="hold">
                            <p:stCondLst>
                              <p:cond delay="0"/>
                            </p:stCondLst>
                            <p:childTnLst>
                              <p:par>
                                <p:cTn id="10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8" fill="hold">
                      <p:stCondLst>
                        <p:cond delay="indefinite"/>
                      </p:stCondLst>
                      <p:childTnLst>
                        <p:par>
                          <p:cTn id="1109" fill="hold">
                            <p:stCondLst>
                              <p:cond delay="0"/>
                            </p:stCondLst>
                            <p:childTnLst>
                              <p:par>
                                <p:cTn id="1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6" fill="hold">
                      <p:stCondLst>
                        <p:cond delay="indefinite"/>
                      </p:stCondLst>
                      <p:childTnLst>
                        <p:par>
                          <p:cTn id="1127" fill="hold">
                            <p:stCondLst>
                              <p:cond delay="0"/>
                            </p:stCondLst>
                            <p:childTnLst>
                              <p:par>
                                <p:cTn id="1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4" fill="hold">
                      <p:stCondLst>
                        <p:cond delay="indefinite"/>
                      </p:stCondLst>
                      <p:childTnLst>
                        <p:par>
                          <p:cTn id="1145" fill="hold">
                            <p:stCondLst>
                              <p:cond delay="0"/>
                            </p:stCondLst>
                            <p:childTnLst>
                              <p:par>
                                <p:cTn id="1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2" fill="hold">
                      <p:stCondLst>
                        <p:cond delay="indefinite"/>
                      </p:stCondLst>
                      <p:childTnLst>
                        <p:par>
                          <p:cTn id="1163" fill="hold">
                            <p:stCondLst>
                              <p:cond delay="0"/>
                            </p:stCondLst>
                            <p:childTnLst>
                              <p:par>
                                <p:cTn id="11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6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9" fill="hold">
                      <p:stCondLst>
                        <p:cond delay="indefinite"/>
                      </p:stCondLst>
                      <p:childTnLst>
                        <p:par>
                          <p:cTn id="1170" fill="hold">
                            <p:stCondLst>
                              <p:cond delay="0"/>
                            </p:stCondLst>
                            <p:childTnLst>
                              <p:par>
                                <p:cTn id="11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3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4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5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6" fill="hold">
                      <p:stCondLst>
                        <p:cond delay="indefinite"/>
                      </p:stCondLst>
                      <p:childTnLst>
                        <p:par>
                          <p:cTn id="1177" fill="hold">
                            <p:stCondLst>
                              <p:cond delay="0"/>
                            </p:stCondLst>
                            <p:childTnLst>
                              <p:par>
                                <p:cTn id="11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0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1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2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6" grpId="0" animBg="1"/>
      <p:bldP spid="18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609956" y="6488113"/>
            <a:ext cx="353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000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Serbest Form 2"/>
          <p:cNvSpPr/>
          <p:nvPr/>
        </p:nvSpPr>
        <p:spPr>
          <a:xfrm>
            <a:off x="5264378" y="1894300"/>
            <a:ext cx="3657600" cy="3516471"/>
          </a:xfrm>
          <a:custGeom>
            <a:avLst/>
            <a:gdLst>
              <a:gd name="connsiteX0" fmla="*/ 3627620 w 3657600"/>
              <a:gd name="connsiteY0" fmla="*/ 3612629 h 3612629"/>
              <a:gd name="connsiteX1" fmla="*/ 3657600 w 3657600"/>
              <a:gd name="connsiteY1" fmla="*/ 0 h 3612629"/>
              <a:gd name="connsiteX2" fmla="*/ 14990 w 3657600"/>
              <a:gd name="connsiteY2" fmla="*/ 0 h 3612629"/>
              <a:gd name="connsiteX3" fmla="*/ 0 w 3657600"/>
              <a:gd name="connsiteY3" fmla="*/ 3612629 h 3612629"/>
              <a:gd name="connsiteX4" fmla="*/ 3627620 w 3657600"/>
              <a:gd name="connsiteY4" fmla="*/ 3612629 h 361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7600" h="3612629">
                <a:moveTo>
                  <a:pt x="3627620" y="3612629"/>
                </a:moveTo>
                <a:lnTo>
                  <a:pt x="3657600" y="0"/>
                </a:lnTo>
                <a:lnTo>
                  <a:pt x="14990" y="0"/>
                </a:lnTo>
                <a:cubicBezTo>
                  <a:pt x="9993" y="1204210"/>
                  <a:pt x="4997" y="2408419"/>
                  <a:pt x="0" y="3612629"/>
                </a:cubicBezTo>
                <a:lnTo>
                  <a:pt x="3627620" y="3612629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erbest Form 4"/>
          <p:cNvSpPr/>
          <p:nvPr/>
        </p:nvSpPr>
        <p:spPr>
          <a:xfrm>
            <a:off x="4051263" y="1894300"/>
            <a:ext cx="1206220" cy="4656678"/>
          </a:xfrm>
          <a:custGeom>
            <a:avLst/>
            <a:gdLst>
              <a:gd name="connsiteX0" fmla="*/ 1169233 w 1169233"/>
              <a:gd name="connsiteY0" fmla="*/ 0 h 4781862"/>
              <a:gd name="connsiteX1" fmla="*/ 1169233 w 1169233"/>
              <a:gd name="connsiteY1" fmla="*/ 3627620 h 4781862"/>
              <a:gd name="connsiteX2" fmla="*/ 0 w 1169233"/>
              <a:gd name="connsiteY2" fmla="*/ 4781862 h 4781862"/>
              <a:gd name="connsiteX3" fmla="*/ 14990 w 1169233"/>
              <a:gd name="connsiteY3" fmla="*/ 1244184 h 4781862"/>
              <a:gd name="connsiteX4" fmla="*/ 1169233 w 1169233"/>
              <a:gd name="connsiteY4" fmla="*/ 0 h 47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9233" h="4781862">
                <a:moveTo>
                  <a:pt x="1169233" y="0"/>
                </a:moveTo>
                <a:lnTo>
                  <a:pt x="1169233" y="3627620"/>
                </a:lnTo>
                <a:lnTo>
                  <a:pt x="0" y="4781862"/>
                </a:lnTo>
                <a:cubicBezTo>
                  <a:pt x="4997" y="3602636"/>
                  <a:pt x="9993" y="2423410"/>
                  <a:pt x="14990" y="1244184"/>
                </a:cubicBezTo>
                <a:lnTo>
                  <a:pt x="1169233" y="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erbest Form 5"/>
          <p:cNvSpPr/>
          <p:nvPr/>
        </p:nvSpPr>
        <p:spPr>
          <a:xfrm>
            <a:off x="4110135" y="5410771"/>
            <a:ext cx="4811843" cy="1169209"/>
          </a:xfrm>
          <a:custGeom>
            <a:avLst/>
            <a:gdLst>
              <a:gd name="connsiteX0" fmla="*/ 4811843 w 4811843"/>
              <a:gd name="connsiteY0" fmla="*/ 0 h 1199213"/>
              <a:gd name="connsiteX1" fmla="*/ 1154243 w 4811843"/>
              <a:gd name="connsiteY1" fmla="*/ 14990 h 1199213"/>
              <a:gd name="connsiteX2" fmla="*/ 0 w 4811843"/>
              <a:gd name="connsiteY2" fmla="*/ 1184223 h 1199213"/>
              <a:gd name="connsiteX3" fmla="*/ 3597640 w 4811843"/>
              <a:gd name="connsiteY3" fmla="*/ 1199213 h 1199213"/>
              <a:gd name="connsiteX4" fmla="*/ 4811843 w 4811843"/>
              <a:gd name="connsiteY4" fmla="*/ 0 h 119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1843" h="1199213">
                <a:moveTo>
                  <a:pt x="4811843" y="0"/>
                </a:moveTo>
                <a:lnTo>
                  <a:pt x="1154243" y="14990"/>
                </a:lnTo>
                <a:lnTo>
                  <a:pt x="0" y="1184223"/>
                </a:lnTo>
                <a:lnTo>
                  <a:pt x="3597640" y="1199213"/>
                </a:lnTo>
                <a:lnTo>
                  <a:pt x="4811843" y="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" name="Grup 6"/>
          <p:cNvGrpSpPr/>
          <p:nvPr/>
        </p:nvGrpSpPr>
        <p:grpSpPr>
          <a:xfrm>
            <a:off x="4051262" y="4474667"/>
            <a:ext cx="4847632" cy="2076311"/>
            <a:chOff x="1550611" y="3072897"/>
            <a:chExt cx="4847632" cy="2076311"/>
          </a:xfrm>
        </p:grpSpPr>
        <p:sp>
          <p:nvSpPr>
            <p:cNvPr id="8" name="Küp 7"/>
            <p:cNvSpPr/>
            <p:nvPr/>
          </p:nvSpPr>
          <p:spPr>
            <a:xfrm>
              <a:off x="2459740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Küp 8"/>
            <p:cNvSpPr/>
            <p:nvPr/>
          </p:nvSpPr>
          <p:spPr>
            <a:xfrm>
              <a:off x="3368869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Küp 9"/>
            <p:cNvSpPr/>
            <p:nvPr/>
          </p:nvSpPr>
          <p:spPr>
            <a:xfrm>
              <a:off x="4283968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Küp 10"/>
            <p:cNvSpPr/>
            <p:nvPr/>
          </p:nvSpPr>
          <p:spPr>
            <a:xfrm>
              <a:off x="5182091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Küp 11"/>
            <p:cNvSpPr/>
            <p:nvPr/>
          </p:nvSpPr>
          <p:spPr>
            <a:xfrm>
              <a:off x="2152717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Küp 12"/>
            <p:cNvSpPr/>
            <p:nvPr/>
          </p:nvSpPr>
          <p:spPr>
            <a:xfrm>
              <a:off x="3061846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Küp 13"/>
            <p:cNvSpPr/>
            <p:nvPr/>
          </p:nvSpPr>
          <p:spPr>
            <a:xfrm>
              <a:off x="3976945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Küp 14"/>
            <p:cNvSpPr/>
            <p:nvPr/>
          </p:nvSpPr>
          <p:spPr>
            <a:xfrm>
              <a:off x="4875068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Küp 15"/>
            <p:cNvSpPr/>
            <p:nvPr/>
          </p:nvSpPr>
          <p:spPr>
            <a:xfrm>
              <a:off x="1845694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Küp 16"/>
            <p:cNvSpPr/>
            <p:nvPr/>
          </p:nvSpPr>
          <p:spPr>
            <a:xfrm>
              <a:off x="2754823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Küp 17"/>
            <p:cNvSpPr/>
            <p:nvPr/>
          </p:nvSpPr>
          <p:spPr>
            <a:xfrm>
              <a:off x="3669922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Küp 18"/>
            <p:cNvSpPr/>
            <p:nvPr/>
          </p:nvSpPr>
          <p:spPr>
            <a:xfrm>
              <a:off x="4568045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Küp 19"/>
            <p:cNvSpPr/>
            <p:nvPr/>
          </p:nvSpPr>
          <p:spPr>
            <a:xfrm>
              <a:off x="1550611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Küp 20"/>
            <p:cNvSpPr/>
            <p:nvPr/>
          </p:nvSpPr>
          <p:spPr>
            <a:xfrm>
              <a:off x="2459740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Küp 21"/>
            <p:cNvSpPr/>
            <p:nvPr/>
          </p:nvSpPr>
          <p:spPr>
            <a:xfrm>
              <a:off x="3374839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Küp 22"/>
            <p:cNvSpPr/>
            <p:nvPr/>
          </p:nvSpPr>
          <p:spPr>
            <a:xfrm>
              <a:off x="4272962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4059750" y="3610571"/>
            <a:ext cx="4847632" cy="2076311"/>
            <a:chOff x="1550611" y="3072897"/>
            <a:chExt cx="4847632" cy="2076311"/>
          </a:xfrm>
        </p:grpSpPr>
        <p:sp>
          <p:nvSpPr>
            <p:cNvPr id="25" name="Küp 24"/>
            <p:cNvSpPr/>
            <p:nvPr/>
          </p:nvSpPr>
          <p:spPr>
            <a:xfrm>
              <a:off x="2459740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Küp 25"/>
            <p:cNvSpPr/>
            <p:nvPr/>
          </p:nvSpPr>
          <p:spPr>
            <a:xfrm>
              <a:off x="3368869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Küp 26"/>
            <p:cNvSpPr/>
            <p:nvPr/>
          </p:nvSpPr>
          <p:spPr>
            <a:xfrm>
              <a:off x="4283968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Küp 27"/>
            <p:cNvSpPr/>
            <p:nvPr/>
          </p:nvSpPr>
          <p:spPr>
            <a:xfrm>
              <a:off x="5182091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Küp 28"/>
            <p:cNvSpPr/>
            <p:nvPr/>
          </p:nvSpPr>
          <p:spPr>
            <a:xfrm>
              <a:off x="2152717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Küp 29"/>
            <p:cNvSpPr/>
            <p:nvPr/>
          </p:nvSpPr>
          <p:spPr>
            <a:xfrm>
              <a:off x="3061846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Küp 30"/>
            <p:cNvSpPr/>
            <p:nvPr/>
          </p:nvSpPr>
          <p:spPr>
            <a:xfrm>
              <a:off x="3976945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Küp 31"/>
            <p:cNvSpPr/>
            <p:nvPr/>
          </p:nvSpPr>
          <p:spPr>
            <a:xfrm>
              <a:off x="4875068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Küp 32"/>
            <p:cNvSpPr/>
            <p:nvPr/>
          </p:nvSpPr>
          <p:spPr>
            <a:xfrm>
              <a:off x="1845694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Küp 33"/>
            <p:cNvSpPr/>
            <p:nvPr/>
          </p:nvSpPr>
          <p:spPr>
            <a:xfrm>
              <a:off x="2754823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Küp 34"/>
            <p:cNvSpPr/>
            <p:nvPr/>
          </p:nvSpPr>
          <p:spPr>
            <a:xfrm>
              <a:off x="3669922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Küp 35"/>
            <p:cNvSpPr/>
            <p:nvPr/>
          </p:nvSpPr>
          <p:spPr>
            <a:xfrm>
              <a:off x="4568045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Küp 36"/>
            <p:cNvSpPr/>
            <p:nvPr/>
          </p:nvSpPr>
          <p:spPr>
            <a:xfrm>
              <a:off x="1550611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Küp 37"/>
            <p:cNvSpPr/>
            <p:nvPr/>
          </p:nvSpPr>
          <p:spPr>
            <a:xfrm>
              <a:off x="2459740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Küp 38"/>
            <p:cNvSpPr/>
            <p:nvPr/>
          </p:nvSpPr>
          <p:spPr>
            <a:xfrm>
              <a:off x="3374839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Küp 39"/>
            <p:cNvSpPr/>
            <p:nvPr/>
          </p:nvSpPr>
          <p:spPr>
            <a:xfrm>
              <a:off x="4272962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1" name="Grup 40"/>
          <p:cNvGrpSpPr/>
          <p:nvPr/>
        </p:nvGrpSpPr>
        <p:grpSpPr>
          <a:xfrm>
            <a:off x="4068238" y="2746475"/>
            <a:ext cx="4847632" cy="2076311"/>
            <a:chOff x="1550611" y="3072897"/>
            <a:chExt cx="4847632" cy="2076311"/>
          </a:xfrm>
        </p:grpSpPr>
        <p:sp>
          <p:nvSpPr>
            <p:cNvPr id="42" name="Küp 41"/>
            <p:cNvSpPr/>
            <p:nvPr/>
          </p:nvSpPr>
          <p:spPr>
            <a:xfrm>
              <a:off x="2459740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Küp 42"/>
            <p:cNvSpPr/>
            <p:nvPr/>
          </p:nvSpPr>
          <p:spPr>
            <a:xfrm>
              <a:off x="3368869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Küp 43"/>
            <p:cNvSpPr/>
            <p:nvPr/>
          </p:nvSpPr>
          <p:spPr>
            <a:xfrm>
              <a:off x="4283968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Küp 44"/>
            <p:cNvSpPr/>
            <p:nvPr/>
          </p:nvSpPr>
          <p:spPr>
            <a:xfrm>
              <a:off x="5182091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6" name="Küp 45"/>
            <p:cNvSpPr/>
            <p:nvPr/>
          </p:nvSpPr>
          <p:spPr>
            <a:xfrm>
              <a:off x="2152717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Küp 46"/>
            <p:cNvSpPr/>
            <p:nvPr/>
          </p:nvSpPr>
          <p:spPr>
            <a:xfrm>
              <a:off x="3061846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Küp 47"/>
            <p:cNvSpPr/>
            <p:nvPr/>
          </p:nvSpPr>
          <p:spPr>
            <a:xfrm>
              <a:off x="3976945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Küp 48"/>
            <p:cNvSpPr/>
            <p:nvPr/>
          </p:nvSpPr>
          <p:spPr>
            <a:xfrm>
              <a:off x="4875068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Küp 49"/>
            <p:cNvSpPr/>
            <p:nvPr/>
          </p:nvSpPr>
          <p:spPr>
            <a:xfrm>
              <a:off x="1845694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Küp 50"/>
            <p:cNvSpPr/>
            <p:nvPr/>
          </p:nvSpPr>
          <p:spPr>
            <a:xfrm>
              <a:off x="2754823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Küp 51"/>
            <p:cNvSpPr/>
            <p:nvPr/>
          </p:nvSpPr>
          <p:spPr>
            <a:xfrm>
              <a:off x="3669922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Küp 52"/>
            <p:cNvSpPr/>
            <p:nvPr/>
          </p:nvSpPr>
          <p:spPr>
            <a:xfrm>
              <a:off x="4568045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Küp 53"/>
            <p:cNvSpPr/>
            <p:nvPr/>
          </p:nvSpPr>
          <p:spPr>
            <a:xfrm>
              <a:off x="1550611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Küp 54"/>
            <p:cNvSpPr/>
            <p:nvPr/>
          </p:nvSpPr>
          <p:spPr>
            <a:xfrm>
              <a:off x="2459740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Küp 55"/>
            <p:cNvSpPr/>
            <p:nvPr/>
          </p:nvSpPr>
          <p:spPr>
            <a:xfrm>
              <a:off x="3374839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Küp 56"/>
            <p:cNvSpPr/>
            <p:nvPr/>
          </p:nvSpPr>
          <p:spPr>
            <a:xfrm>
              <a:off x="4272962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8" name="Grup 57"/>
          <p:cNvGrpSpPr/>
          <p:nvPr/>
        </p:nvGrpSpPr>
        <p:grpSpPr>
          <a:xfrm>
            <a:off x="4047810" y="1894300"/>
            <a:ext cx="4847632" cy="2076311"/>
            <a:chOff x="1550611" y="3072897"/>
            <a:chExt cx="4847632" cy="2076311"/>
          </a:xfrm>
        </p:grpSpPr>
        <p:sp>
          <p:nvSpPr>
            <p:cNvPr id="59" name="Küp 58"/>
            <p:cNvSpPr/>
            <p:nvPr/>
          </p:nvSpPr>
          <p:spPr>
            <a:xfrm>
              <a:off x="2459740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Küp 59"/>
            <p:cNvSpPr/>
            <p:nvPr/>
          </p:nvSpPr>
          <p:spPr>
            <a:xfrm>
              <a:off x="3368869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Küp 60"/>
            <p:cNvSpPr/>
            <p:nvPr/>
          </p:nvSpPr>
          <p:spPr>
            <a:xfrm>
              <a:off x="4283968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Küp 61"/>
            <p:cNvSpPr/>
            <p:nvPr/>
          </p:nvSpPr>
          <p:spPr>
            <a:xfrm>
              <a:off x="5182091" y="3072897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Küp 62"/>
            <p:cNvSpPr/>
            <p:nvPr/>
          </p:nvSpPr>
          <p:spPr>
            <a:xfrm>
              <a:off x="2152717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Küp 63"/>
            <p:cNvSpPr/>
            <p:nvPr/>
          </p:nvSpPr>
          <p:spPr>
            <a:xfrm>
              <a:off x="3061846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5" name="Küp 64"/>
            <p:cNvSpPr/>
            <p:nvPr/>
          </p:nvSpPr>
          <p:spPr>
            <a:xfrm>
              <a:off x="3976945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Küp 65"/>
            <p:cNvSpPr/>
            <p:nvPr/>
          </p:nvSpPr>
          <p:spPr>
            <a:xfrm>
              <a:off x="4875068" y="3356992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Küp 66"/>
            <p:cNvSpPr/>
            <p:nvPr/>
          </p:nvSpPr>
          <p:spPr>
            <a:xfrm>
              <a:off x="1845694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8" name="Küp 67"/>
            <p:cNvSpPr/>
            <p:nvPr/>
          </p:nvSpPr>
          <p:spPr>
            <a:xfrm>
              <a:off x="2754823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Küp 68"/>
            <p:cNvSpPr/>
            <p:nvPr/>
          </p:nvSpPr>
          <p:spPr>
            <a:xfrm>
              <a:off x="3669922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Küp 69"/>
            <p:cNvSpPr/>
            <p:nvPr/>
          </p:nvSpPr>
          <p:spPr>
            <a:xfrm>
              <a:off x="4568045" y="3645024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Küp 70"/>
            <p:cNvSpPr/>
            <p:nvPr/>
          </p:nvSpPr>
          <p:spPr>
            <a:xfrm>
              <a:off x="1550611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Küp 71"/>
            <p:cNvSpPr/>
            <p:nvPr/>
          </p:nvSpPr>
          <p:spPr>
            <a:xfrm>
              <a:off x="2459740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Küp 72"/>
            <p:cNvSpPr/>
            <p:nvPr/>
          </p:nvSpPr>
          <p:spPr>
            <a:xfrm>
              <a:off x="3374839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Küp 73"/>
            <p:cNvSpPr/>
            <p:nvPr/>
          </p:nvSpPr>
          <p:spPr>
            <a:xfrm>
              <a:off x="4272962" y="3933056"/>
              <a:ext cx="1216152" cy="121615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75" name="Serbest Form 74"/>
          <p:cNvSpPr/>
          <p:nvPr/>
        </p:nvSpPr>
        <p:spPr>
          <a:xfrm>
            <a:off x="7685261" y="1848043"/>
            <a:ext cx="1210181" cy="4702936"/>
          </a:xfrm>
          <a:custGeom>
            <a:avLst/>
            <a:gdLst>
              <a:gd name="connsiteX0" fmla="*/ 1244183 w 1259173"/>
              <a:gd name="connsiteY0" fmla="*/ 0 h 4781863"/>
              <a:gd name="connsiteX1" fmla="*/ 1259173 w 1259173"/>
              <a:gd name="connsiteY1" fmla="*/ 3627620 h 4781863"/>
              <a:gd name="connsiteX2" fmla="*/ 0 w 1259173"/>
              <a:gd name="connsiteY2" fmla="*/ 4781863 h 4781863"/>
              <a:gd name="connsiteX3" fmla="*/ 14990 w 1259173"/>
              <a:gd name="connsiteY3" fmla="*/ 1199214 h 4781863"/>
              <a:gd name="connsiteX4" fmla="*/ 1244183 w 1259173"/>
              <a:gd name="connsiteY4" fmla="*/ 0 h 478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173" h="4781863">
                <a:moveTo>
                  <a:pt x="1244183" y="0"/>
                </a:moveTo>
                <a:cubicBezTo>
                  <a:pt x="1249180" y="1209207"/>
                  <a:pt x="1254176" y="2418413"/>
                  <a:pt x="1259173" y="3627620"/>
                </a:cubicBezTo>
                <a:lnTo>
                  <a:pt x="0" y="4781863"/>
                </a:lnTo>
                <a:cubicBezTo>
                  <a:pt x="4997" y="3587647"/>
                  <a:pt x="9993" y="2393430"/>
                  <a:pt x="14990" y="1199214"/>
                </a:cubicBezTo>
                <a:lnTo>
                  <a:pt x="1244183" y="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6" name="Serbest Form 75"/>
          <p:cNvSpPr/>
          <p:nvPr/>
        </p:nvSpPr>
        <p:spPr>
          <a:xfrm>
            <a:off x="4043238" y="3074503"/>
            <a:ext cx="3657600" cy="3476475"/>
          </a:xfrm>
          <a:custGeom>
            <a:avLst/>
            <a:gdLst>
              <a:gd name="connsiteX0" fmla="*/ 3627620 w 3657600"/>
              <a:gd name="connsiteY0" fmla="*/ 3612629 h 3612629"/>
              <a:gd name="connsiteX1" fmla="*/ 3657600 w 3657600"/>
              <a:gd name="connsiteY1" fmla="*/ 0 h 3612629"/>
              <a:gd name="connsiteX2" fmla="*/ 14990 w 3657600"/>
              <a:gd name="connsiteY2" fmla="*/ 0 h 3612629"/>
              <a:gd name="connsiteX3" fmla="*/ 0 w 3657600"/>
              <a:gd name="connsiteY3" fmla="*/ 3612629 h 3612629"/>
              <a:gd name="connsiteX4" fmla="*/ 3627620 w 3657600"/>
              <a:gd name="connsiteY4" fmla="*/ 3612629 h 361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7600" h="3612629">
                <a:moveTo>
                  <a:pt x="3627620" y="3612629"/>
                </a:moveTo>
                <a:lnTo>
                  <a:pt x="3657600" y="0"/>
                </a:lnTo>
                <a:lnTo>
                  <a:pt x="14990" y="0"/>
                </a:lnTo>
                <a:cubicBezTo>
                  <a:pt x="9993" y="1204210"/>
                  <a:pt x="4997" y="2408419"/>
                  <a:pt x="0" y="3612629"/>
                </a:cubicBezTo>
                <a:lnTo>
                  <a:pt x="3627620" y="3612629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7" name="Serbest Form 76"/>
          <p:cNvSpPr/>
          <p:nvPr/>
        </p:nvSpPr>
        <p:spPr>
          <a:xfrm>
            <a:off x="4071674" y="1875290"/>
            <a:ext cx="4811843" cy="1199213"/>
          </a:xfrm>
          <a:custGeom>
            <a:avLst/>
            <a:gdLst>
              <a:gd name="connsiteX0" fmla="*/ 4811843 w 4811843"/>
              <a:gd name="connsiteY0" fmla="*/ 0 h 1199213"/>
              <a:gd name="connsiteX1" fmla="*/ 1154243 w 4811843"/>
              <a:gd name="connsiteY1" fmla="*/ 14990 h 1199213"/>
              <a:gd name="connsiteX2" fmla="*/ 0 w 4811843"/>
              <a:gd name="connsiteY2" fmla="*/ 1184223 h 1199213"/>
              <a:gd name="connsiteX3" fmla="*/ 3597640 w 4811843"/>
              <a:gd name="connsiteY3" fmla="*/ 1199213 h 1199213"/>
              <a:gd name="connsiteX4" fmla="*/ 4811843 w 4811843"/>
              <a:gd name="connsiteY4" fmla="*/ 0 h 119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1843" h="1199213">
                <a:moveTo>
                  <a:pt x="4811843" y="0"/>
                </a:moveTo>
                <a:lnTo>
                  <a:pt x="1154243" y="14990"/>
                </a:lnTo>
                <a:lnTo>
                  <a:pt x="0" y="1184223"/>
                </a:lnTo>
                <a:lnTo>
                  <a:pt x="3597640" y="1199213"/>
                </a:lnTo>
                <a:lnTo>
                  <a:pt x="4811843" y="0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8" name="Rectangle 2"/>
          <p:cNvSpPr>
            <a:spLocks noChangeArrowheads="1"/>
          </p:cNvSpPr>
          <p:nvPr/>
        </p:nvSpPr>
        <p:spPr bwMode="auto">
          <a:xfrm>
            <a:off x="107504" y="105127"/>
            <a:ext cx="8971662" cy="16312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ÖRNEK-1 : </a:t>
            </a:r>
            <a:r>
              <a:rPr lang="tr-TR" altLang="zh-CN" sz="2000" b="1" dirty="0" smtClean="0"/>
              <a:t>Aşağıdaki küp prizmanın ayrıt uzunluğu (Kenar uzunluğu) 4 birimdir. Hacmi kaç birim küptür?   		A) 32    	  B) 64     </a:t>
            </a:r>
            <a:r>
              <a:rPr lang="tr-TR" altLang="zh-CN" sz="2000" b="1" dirty="0"/>
              <a:t> </a:t>
            </a:r>
            <a:r>
              <a:rPr lang="tr-TR" altLang="zh-CN" sz="2000" b="1" dirty="0" smtClean="0"/>
              <a:t> C) 128         D) 16</a:t>
            </a:r>
          </a:p>
          <a:p>
            <a:r>
              <a:rPr lang="tr-TR" altLang="zh-CN" sz="2000" b="1" dirty="0" smtClean="0">
                <a:solidFill>
                  <a:srgbClr val="FF0000"/>
                </a:solidFill>
              </a:rPr>
              <a:t> </a:t>
            </a:r>
            <a:r>
              <a:rPr lang="tr-TR" altLang="zh-CN" sz="2000" b="1" dirty="0" smtClean="0"/>
              <a:t>Küp Prizmanın hacminin bulmak için,</a:t>
            </a:r>
          </a:p>
          <a:p>
            <a:r>
              <a:rPr lang="tr-TR" altLang="zh-CN" sz="2000" b="1" dirty="0" smtClean="0"/>
              <a:t>	a)  En, boy ve yüksekliği çarpılır. (Boyutlarının hepsi çarpılır.)</a:t>
            </a:r>
          </a:p>
          <a:p>
            <a:r>
              <a:rPr lang="tr-TR" altLang="zh-CN" sz="2000" b="1" dirty="0" smtClean="0"/>
              <a:t>	b) Taban alanı ile yüksekliği çarpılır. </a:t>
            </a:r>
            <a:endParaRPr lang="tr-TR" altLang="zh-CN" sz="2000" b="1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Mürekkep 1"/>
              <p14:cNvContentPartPr/>
              <p14:nvPr/>
            </p14:nvContentPartPr>
            <p14:xfrm>
              <a:off x="4393440" y="2357280"/>
              <a:ext cx="4411800" cy="3938400"/>
            </p14:xfrm>
          </p:contentPart>
        </mc:Choice>
        <mc:Fallback xmlns="">
          <p:pic>
            <p:nvPicPr>
              <p:cNvPr id="2" name="Mürekkep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84080" y="2347920"/>
                <a:ext cx="4430520" cy="39571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79" name="Nesne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0249303"/>
              </p:ext>
            </p:extLst>
          </p:nvPr>
        </p:nvGraphicFramePr>
        <p:xfrm>
          <a:off x="899592" y="2947399"/>
          <a:ext cx="2016125" cy="290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" name="Denklem" r:id="rId6" imgW="634680" imgH="914400" progId="Equation.3">
                  <p:embed/>
                </p:oleObj>
              </mc:Choice>
              <mc:Fallback>
                <p:oleObj name="Denklem" r:id="rId6" imgW="634680" imgH="914400" progId="Equation.3">
                  <p:embed/>
                  <p:pic>
                    <p:nvPicPr>
                      <p:cNvPr id="0" name="Nesne 1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2947399"/>
                        <a:ext cx="2016125" cy="290036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" name="Dikdörtgen 79"/>
          <p:cNvSpPr/>
          <p:nvPr/>
        </p:nvSpPr>
        <p:spPr>
          <a:xfrm>
            <a:off x="4797012" y="401927"/>
            <a:ext cx="771455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769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8" grpId="0" animBg="1"/>
      <p:bldP spid="8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</TotalTime>
  <Words>1403</Words>
  <Application>Microsoft Office PowerPoint</Application>
  <PresentationFormat>Ekran Gösterisi (4:3)</PresentationFormat>
  <Paragraphs>539</Paragraphs>
  <Slides>70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70</vt:i4>
      </vt:variant>
    </vt:vector>
  </HeadingPairs>
  <TitlesOfParts>
    <vt:vector size="73" baseType="lpstr">
      <vt:lpstr>Ofis Teması</vt:lpstr>
      <vt:lpstr>Denklem</vt:lpstr>
      <vt:lpstr>Microsoft Equation 3.0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195</cp:revision>
  <dcterms:created xsi:type="dcterms:W3CDTF">2013-05-15T19:57:31Z</dcterms:created>
  <dcterms:modified xsi:type="dcterms:W3CDTF">2013-05-22T18:34:23Z</dcterms:modified>
</cp:coreProperties>
</file>